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61"/>
  </p:notesMasterIdLst>
  <p:handoutMasterIdLst>
    <p:handoutMasterId r:id="rId62"/>
  </p:handoutMasterIdLst>
  <p:sldIdLst>
    <p:sldId id="326" r:id="rId2"/>
    <p:sldId id="331" r:id="rId3"/>
    <p:sldId id="359" r:id="rId4"/>
    <p:sldId id="353" r:id="rId5"/>
    <p:sldId id="329" r:id="rId6"/>
    <p:sldId id="328" r:id="rId7"/>
    <p:sldId id="371" r:id="rId8"/>
    <p:sldId id="351" r:id="rId9"/>
    <p:sldId id="358" r:id="rId10"/>
    <p:sldId id="336" r:id="rId11"/>
    <p:sldId id="333" r:id="rId12"/>
    <p:sldId id="354" r:id="rId13"/>
    <p:sldId id="388" r:id="rId14"/>
    <p:sldId id="360" r:id="rId15"/>
    <p:sldId id="385" r:id="rId16"/>
    <p:sldId id="386" r:id="rId17"/>
    <p:sldId id="364" r:id="rId18"/>
    <p:sldId id="363" r:id="rId19"/>
    <p:sldId id="355" r:id="rId20"/>
    <p:sldId id="372" r:id="rId21"/>
    <p:sldId id="352" r:id="rId22"/>
    <p:sldId id="334" r:id="rId23"/>
    <p:sldId id="337" r:id="rId24"/>
    <p:sldId id="338" r:id="rId25"/>
    <p:sldId id="339" r:id="rId26"/>
    <p:sldId id="341" r:id="rId27"/>
    <p:sldId id="365" r:id="rId28"/>
    <p:sldId id="366" r:id="rId29"/>
    <p:sldId id="376" r:id="rId30"/>
    <p:sldId id="377" r:id="rId31"/>
    <p:sldId id="368" r:id="rId32"/>
    <p:sldId id="342" r:id="rId33"/>
    <p:sldId id="343" r:id="rId34"/>
    <p:sldId id="373" r:id="rId35"/>
    <p:sldId id="369" r:id="rId36"/>
    <p:sldId id="390" r:id="rId37"/>
    <p:sldId id="395" r:id="rId38"/>
    <p:sldId id="374" r:id="rId39"/>
    <p:sldId id="375" r:id="rId40"/>
    <p:sldId id="389" r:id="rId41"/>
    <p:sldId id="396" r:id="rId42"/>
    <p:sldId id="370" r:id="rId43"/>
    <p:sldId id="346" r:id="rId44"/>
    <p:sldId id="378" r:id="rId45"/>
    <p:sldId id="344" r:id="rId46"/>
    <p:sldId id="383" r:id="rId47"/>
    <p:sldId id="347" r:id="rId48"/>
    <p:sldId id="348" r:id="rId49"/>
    <p:sldId id="379" r:id="rId50"/>
    <p:sldId id="380" r:id="rId51"/>
    <p:sldId id="391" r:id="rId52"/>
    <p:sldId id="392" r:id="rId53"/>
    <p:sldId id="393" r:id="rId54"/>
    <p:sldId id="382" r:id="rId55"/>
    <p:sldId id="349" r:id="rId56"/>
    <p:sldId id="381" r:id="rId57"/>
    <p:sldId id="384" r:id="rId58"/>
    <p:sldId id="350" r:id="rId59"/>
    <p:sldId id="394" r:id="rId6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31"/>
            <p14:sldId id="359"/>
            <p14:sldId id="353"/>
            <p14:sldId id="329"/>
            <p14:sldId id="328"/>
            <p14:sldId id="371"/>
            <p14:sldId id="351"/>
            <p14:sldId id="358"/>
            <p14:sldId id="336"/>
            <p14:sldId id="333"/>
            <p14:sldId id="354"/>
            <p14:sldId id="388"/>
            <p14:sldId id="360"/>
            <p14:sldId id="385"/>
            <p14:sldId id="386"/>
            <p14:sldId id="364"/>
            <p14:sldId id="363"/>
            <p14:sldId id="355"/>
            <p14:sldId id="372"/>
            <p14:sldId id="352"/>
            <p14:sldId id="334"/>
            <p14:sldId id="337"/>
            <p14:sldId id="338"/>
            <p14:sldId id="339"/>
            <p14:sldId id="341"/>
            <p14:sldId id="365"/>
            <p14:sldId id="366"/>
            <p14:sldId id="376"/>
            <p14:sldId id="377"/>
            <p14:sldId id="368"/>
            <p14:sldId id="342"/>
            <p14:sldId id="343"/>
            <p14:sldId id="373"/>
            <p14:sldId id="369"/>
            <p14:sldId id="390"/>
            <p14:sldId id="395"/>
            <p14:sldId id="374"/>
            <p14:sldId id="375"/>
            <p14:sldId id="389"/>
            <p14:sldId id="396"/>
            <p14:sldId id="370"/>
            <p14:sldId id="346"/>
            <p14:sldId id="378"/>
            <p14:sldId id="344"/>
            <p14:sldId id="383"/>
            <p14:sldId id="347"/>
            <p14:sldId id="348"/>
            <p14:sldId id="379"/>
            <p14:sldId id="380"/>
            <p14:sldId id="391"/>
            <p14:sldId id="392"/>
            <p14:sldId id="393"/>
            <p14:sldId id="382"/>
            <p14:sldId id="349"/>
            <p14:sldId id="381"/>
            <p14:sldId id="384"/>
            <p14:sldId id="350"/>
            <p14:sldId id="394"/>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B9AA"/>
    <a:srgbClr val="0C5076"/>
    <a:srgbClr val="ED7454"/>
    <a:srgbClr val="797FBB"/>
    <a:srgbClr val="3D566E"/>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1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18/01/2021</a:t>
            </a:fld>
            <a:endParaRPr lang="fr-FR"/>
          </a:p>
        </p:txBody>
      </p:sp>
      <p:sp>
        <p:nvSpPr>
          <p:cNvPr id="4" name="Espace réservé du pied de page 3">
            <a:extLst>
              <a:ext uri="{FF2B5EF4-FFF2-40B4-BE49-F238E27FC236}">
                <a16:creationId xmlns:a16="http://schemas.microsoft.com/office/drawing/2014/main" xmlns=""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18/01/2021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val="226532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a:p>
        </p:txBody>
      </p:sp>
    </p:spTree>
    <p:extLst>
      <p:ext uri="{BB962C8B-B14F-4D97-AF65-F5344CB8AC3E}">
        <p14:creationId xmlns:p14="http://schemas.microsoft.com/office/powerpoint/2010/main" val="302690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28</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34</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37</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55</a:t>
            </a:fld>
            <a:endParaRPr lang="fr-F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18/01/2021</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xmlns="" id="{9571B293-EB6B-9149-9E08-668EB7F040F0}"/>
              </a:ext>
            </a:extLst>
          </p:cNvPr>
          <p:cNvPicPr>
            <a:picLocks noChangeAspect="1"/>
          </p:cNvPicPr>
          <p:nvPr userDrawn="1"/>
        </p:nvPicPr>
        <p:blipFill>
          <a:blip r:embed="rId2"/>
          <a:stretch>
            <a:fillRect/>
          </a:stretch>
        </p:blipFill>
        <p:spPr>
          <a:xfrm>
            <a:off x="-16829" y="1"/>
            <a:ext cx="9160828" cy="515296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xmlns="" id="{0B3ED864-6123-8B40-8783-2DF8831D71C8}"/>
              </a:ext>
            </a:extLst>
          </p:cNvPr>
          <p:cNvPicPr>
            <a:picLocks noChangeAspect="1"/>
          </p:cNvPicPr>
          <p:nvPr userDrawn="1"/>
        </p:nvPicPr>
        <p:blipFill>
          <a:blip r:embed="rId2"/>
          <a:stretch>
            <a:fillRect/>
          </a:stretch>
        </p:blipFill>
        <p:spPr>
          <a:xfrm>
            <a:off x="-16828" y="5359"/>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18/01/2021</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xmlns=""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18/01/2021</a:t>
            </a:fld>
            <a:endParaRPr lang="fr-FR" cap="all"/>
          </a:p>
        </p:txBody>
      </p:sp>
      <p:sp>
        <p:nvSpPr>
          <p:cNvPr id="12" name="Espace réservé du numéro de diapositive 7">
            <a:extLst>
              <a:ext uri="{FF2B5EF4-FFF2-40B4-BE49-F238E27FC236}">
                <a16:creationId xmlns:a16="http://schemas.microsoft.com/office/drawing/2014/main" xmlns=""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xmlns=""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18/01/2021</a:t>
            </a:fld>
            <a:endParaRPr lang="fr-FR" cap="all"/>
          </a:p>
        </p:txBody>
      </p:sp>
      <p:sp>
        <p:nvSpPr>
          <p:cNvPr id="9" name="Espace réservé du numéro de diapositive 7">
            <a:extLst>
              <a:ext uri="{FF2B5EF4-FFF2-40B4-BE49-F238E27FC236}">
                <a16:creationId xmlns:a16="http://schemas.microsoft.com/office/drawing/2014/main" xmlns=""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xmlns=""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18/01/2021</a:t>
            </a:fld>
            <a:endParaRPr lang="fr-FR" cap="all"/>
          </a:p>
        </p:txBody>
      </p:sp>
      <p:sp>
        <p:nvSpPr>
          <p:cNvPr id="15" name="Espace réservé du numéro de diapositive 7">
            <a:extLst>
              <a:ext uri="{FF2B5EF4-FFF2-40B4-BE49-F238E27FC236}">
                <a16:creationId xmlns:a16="http://schemas.microsoft.com/office/drawing/2014/main" xmlns=""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xmlns=""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18/01/2021</a:t>
            </a:fld>
            <a:endParaRPr lang="fr-FR" cap="all"/>
          </a:p>
        </p:txBody>
      </p:sp>
      <p:sp>
        <p:nvSpPr>
          <p:cNvPr id="10" name="Espace réservé du numéro de diapositive 7">
            <a:extLst>
              <a:ext uri="{FF2B5EF4-FFF2-40B4-BE49-F238E27FC236}">
                <a16:creationId xmlns:a16="http://schemas.microsoft.com/office/drawing/2014/main" xmlns=""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xmlns="" id="{66D15CC7-BC12-A746-B153-F1F8A3C7E677}"/>
              </a:ext>
            </a:extLst>
          </p:cNvPr>
          <p:cNvPicPr>
            <a:picLocks noChangeAspect="1"/>
          </p:cNvPicPr>
          <p:nvPr userDrawn="1"/>
        </p:nvPicPr>
        <p:blipFill>
          <a:blip r:embed="rId8"/>
          <a:stretch>
            <a:fillRect/>
          </a:stretch>
        </p:blipFill>
        <p:spPr>
          <a:xfrm>
            <a:off x="-23357" y="1"/>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xmlns=""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B1AB8E14-653C-46DD-A140-9578717F7257}" type="datetime1">
              <a:rPr lang="fr-FR" cap="all" smtClean="0"/>
              <a:t>18/01/2021</a:t>
            </a:fld>
            <a:endParaRPr lang="fr-FR" cap="all"/>
          </a:p>
        </p:txBody>
      </p:sp>
      <p:sp>
        <p:nvSpPr>
          <p:cNvPr id="16" name="Espace réservé du numéro de diapositive 7">
            <a:extLst>
              <a:ext uri="{FF2B5EF4-FFF2-40B4-BE49-F238E27FC236}">
                <a16:creationId xmlns:a16="http://schemas.microsoft.com/office/drawing/2014/main" xmlns=""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hyperlink" Target="http://education.gouv.fr/media/73008/download" TargetMode="External"/><Relationship Id="rId4" Type="http://schemas.openxmlformats.org/officeDocument/2006/relationships/hyperlink" Target="file:///C:\Users\hsaid\AppData\Local\Temp\psup21_calendrier_A3_04.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t>18/01/2021</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ressources pour préparer son projet d’orientation </a:t>
            </a:r>
            <a:br>
              <a:rPr lang="fr-FR" sz="2400"/>
            </a:br>
            <a:endParaRPr lang="fr-FR" sz="2400"/>
          </a:p>
        </p:txBody>
      </p:sp>
      <p:sp>
        <p:nvSpPr>
          <p:cNvPr id="7" name="Espace réservé de la date 6"/>
          <p:cNvSpPr>
            <a:spLocks noGrp="1"/>
          </p:cNvSpPr>
          <p:nvPr>
            <p:ph type="dt" sz="half" idx="10"/>
          </p:nvPr>
        </p:nvSpPr>
        <p:spPr/>
        <p:txBody>
          <a:bodyPr/>
          <a:lstStyle/>
          <a:p>
            <a:pPr algn="r"/>
            <a:fld id="{53FD6E63-BDCC-4957-B479-7710D371F483}" type="datetime1">
              <a:rPr lang="fr-FR" cap="all" smtClean="0"/>
              <a:t>18/01/2021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a:p>
        </p:txBody>
      </p:sp>
      <p:pic>
        <p:nvPicPr>
          <p:cNvPr id="11" name="Image 10"/>
          <p:cNvPicPr>
            <a:picLocks noChangeAspect="1"/>
          </p:cNvPicPr>
          <p:nvPr/>
        </p:nvPicPr>
        <p:blipFill>
          <a:blip r:embed="rId3"/>
          <a:stretch>
            <a:fillRect/>
          </a:stretch>
        </p:blipFill>
        <p:spPr>
          <a:xfrm>
            <a:off x="251520" y="1563639"/>
            <a:ext cx="4022454" cy="1950101"/>
          </a:xfrm>
          <a:prstGeom prst="rect">
            <a:avLst/>
          </a:prstGeom>
        </p:spPr>
      </p:pic>
      <p:pic>
        <p:nvPicPr>
          <p:cNvPr id="13" name="Image 12"/>
          <p:cNvPicPr>
            <a:picLocks noChangeAspect="1"/>
          </p:cNvPicPr>
          <p:nvPr/>
        </p:nvPicPr>
        <p:blipFill>
          <a:blip r:embed="rId4"/>
          <a:stretch>
            <a:fillRect/>
          </a:stretch>
        </p:blipFill>
        <p:spPr>
          <a:xfrm>
            <a:off x="4679545" y="1635647"/>
            <a:ext cx="4104454" cy="1821771"/>
          </a:xfrm>
          <a:prstGeom prst="rect">
            <a:avLst/>
          </a:prstGeom>
        </p:spPr>
      </p:pic>
      <p:sp>
        <p:nvSpPr>
          <p:cNvPr id="14" name="ZoneTexte 13"/>
          <p:cNvSpPr txBox="1"/>
          <p:nvPr/>
        </p:nvSpPr>
        <p:spPr>
          <a:xfrm>
            <a:off x="251520" y="3890793"/>
            <a:ext cx="4022454" cy="923330"/>
          </a:xfrm>
          <a:prstGeom prst="rect">
            <a:avLst/>
          </a:prstGeom>
          <a:noFill/>
        </p:spPr>
        <p:txBody>
          <a:bodyPr wrap="square" rtlCol="0">
            <a:spAutoFit/>
          </a:bodyPr>
          <a:lstStyle/>
          <a:p>
            <a:r>
              <a:rPr lang="fr-FR" b="1">
                <a:solidFill>
                  <a:srgbClr val="F28E65"/>
                </a:solidFill>
              </a:rPr>
              <a:t>Terminales2020-2021.fr </a:t>
            </a:r>
            <a:r>
              <a:rPr lang="fr-FR">
                <a:solidFill>
                  <a:srgbClr val="0C5076"/>
                </a:solidFill>
              </a:rPr>
              <a:t>: infos sur les filières, les formations, les métiers… </a:t>
            </a:r>
          </a:p>
        </p:txBody>
      </p:sp>
      <p:sp>
        <p:nvSpPr>
          <p:cNvPr id="15" name="ZoneTexte 14"/>
          <p:cNvSpPr txBox="1"/>
          <p:nvPr/>
        </p:nvSpPr>
        <p:spPr>
          <a:xfrm flipH="1">
            <a:off x="4688378" y="3890794"/>
            <a:ext cx="4086791" cy="646331"/>
          </a:xfrm>
          <a:prstGeom prst="rect">
            <a:avLst/>
          </a:prstGeom>
          <a:noFill/>
        </p:spPr>
        <p:txBody>
          <a:bodyPr wrap="square" rtlCol="0">
            <a:spAutoFit/>
          </a:bodyPr>
          <a:lstStyle/>
          <a:p>
            <a:r>
              <a:rPr lang="fr-FR" b="1">
                <a:solidFill>
                  <a:srgbClr val="F28E65"/>
                </a:solidFill>
              </a:rPr>
              <a:t>Parcoursup.fr </a:t>
            </a:r>
            <a:r>
              <a:rPr lang="fr-FR">
                <a:solidFill>
                  <a:srgbClr val="0C5076"/>
                </a:solidFill>
              </a:rPr>
              <a:t>: plus de 17 000 fiches de formations détaillées</a:t>
            </a:r>
          </a:p>
        </p:txBody>
      </p:sp>
    </p:spTree>
    <p:extLst>
      <p:ext uri="{BB962C8B-B14F-4D97-AF65-F5344CB8AC3E}">
        <p14:creationId xmlns:p14="http://schemas.microsoft.com/office/powerpoint/2010/main" val="1479862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formations accessibles sur Parcoursup</a:t>
            </a:r>
          </a:p>
        </p:txBody>
      </p:sp>
      <p:sp>
        <p:nvSpPr>
          <p:cNvPr id="3" name="Espace réservé du contenu 2"/>
          <p:cNvSpPr>
            <a:spLocks noGrp="1"/>
          </p:cNvSpPr>
          <p:nvPr>
            <p:ph sz="quarter" idx="14"/>
          </p:nvPr>
        </p:nvSpPr>
        <p:spPr>
          <a:xfrm>
            <a:off x="308930" y="1347615"/>
            <a:ext cx="8583550" cy="3600400"/>
          </a:xfrm>
        </p:spPr>
        <p:txBody>
          <a:bodyPr/>
          <a:lstStyle/>
          <a:p>
            <a:r>
              <a:rPr lang="fr-FR" sz="1600" b="1" dirty="0">
                <a:solidFill>
                  <a:srgbClr val="F28E65"/>
                </a:solidFill>
              </a:rPr>
              <a:t>Plus de 17 000 formations dispensant de diplômes reconnus par l’Etat, y compris des formations en apprentissage, sont disponibles via le moteur de recherche de formation </a:t>
            </a:r>
            <a:r>
              <a:rPr lang="fr-FR" sz="1600" b="1" dirty="0" smtClean="0">
                <a:solidFill>
                  <a:srgbClr val="F28E65"/>
                </a:solidFill>
              </a:rPr>
              <a:t>:</a:t>
            </a:r>
            <a:endParaRPr lang="fr-FR" sz="1600" b="1" dirty="0">
              <a:solidFill>
                <a:srgbClr val="F28E65"/>
              </a:solidFill>
            </a:endParaRPr>
          </a:p>
          <a:p>
            <a:endParaRPr lang="fr-FR" sz="800" b="1" dirty="0">
              <a:solidFill>
                <a:srgbClr val="F28E65"/>
              </a:solidFill>
            </a:endParaRPr>
          </a:p>
          <a:p>
            <a:pPr marL="171450" indent="-171450">
              <a:buFont typeface="Arial" panose="020B0604020202020204" pitchFamily="34" charset="0"/>
              <a:buChar char="•"/>
            </a:pPr>
            <a:r>
              <a:rPr lang="fr-FR" sz="1600" b="1" dirty="0">
                <a:solidFill>
                  <a:srgbClr val="F28E65"/>
                </a:solidFill>
              </a:rPr>
              <a:t>Des formations non sélectives </a:t>
            </a:r>
            <a:r>
              <a:rPr lang="fr-FR" sz="1600" dirty="0"/>
              <a:t>: les différentes licences et les parcours d’accès aux études de santé (PASS)</a:t>
            </a:r>
          </a:p>
          <a:p>
            <a:pPr>
              <a:spcAft>
                <a:spcPts val="0"/>
              </a:spcAft>
            </a:pPr>
            <a:endParaRPr lang="fr-FR" sz="800" dirty="0"/>
          </a:p>
          <a:p>
            <a:pPr marL="171450" indent="-171450">
              <a:buFont typeface="Arial" panose="020B0604020202020204" pitchFamily="34" charset="0"/>
              <a:buChar char="•"/>
            </a:pPr>
            <a:r>
              <a:rPr lang="fr-FR" sz="1600" b="1" dirty="0">
                <a:solidFill>
                  <a:srgbClr val="F28E65"/>
                </a:solidFill>
              </a:rPr>
              <a:t>Des formations sélectives </a:t>
            </a:r>
            <a:r>
              <a:rPr lang="fr-FR" sz="1600" b="1" dirty="0"/>
              <a:t>: </a:t>
            </a:r>
            <a:r>
              <a:rPr lang="fr-FR" sz="1600" dirty="0"/>
              <a:t>classes prépa, BTS, BUT (</a:t>
            </a:r>
            <a:r>
              <a:rPr lang="fr-FR" sz="1600" dirty="0" err="1"/>
              <a:t>Bachelor</a:t>
            </a:r>
            <a:r>
              <a:rPr lang="fr-FR" sz="1600" dirty="0"/>
              <a:t>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marL="171450" indent="-171450">
              <a:buFont typeface="Arial" panose="020B0604020202020204" pitchFamily="34" charset="0"/>
              <a:buChar char="•"/>
            </a:pPr>
            <a:endParaRPr lang="fr-FR" sz="1600" dirty="0"/>
          </a:p>
          <a:p>
            <a:endParaRPr lang="fr-FR" sz="1100" dirty="0"/>
          </a:p>
          <a:p>
            <a:endParaRPr lang="fr-FR" sz="1050" dirty="0"/>
          </a:p>
        </p:txBody>
      </p:sp>
      <p:sp>
        <p:nvSpPr>
          <p:cNvPr id="5" name="Espace réservé de la date 4"/>
          <p:cNvSpPr>
            <a:spLocks noGrp="1"/>
          </p:cNvSpPr>
          <p:nvPr>
            <p:ph type="dt" sz="half" idx="10"/>
          </p:nvPr>
        </p:nvSpPr>
        <p:spPr/>
        <p:txBody>
          <a:bodyPr/>
          <a:lstStyle/>
          <a:p>
            <a:pPr algn="r"/>
            <a:fld id="{7E9E1B2D-AF3E-4378-92ED-82CE0A3E377E}"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a:p>
        </p:txBody>
      </p:sp>
      <p:sp>
        <p:nvSpPr>
          <p:cNvPr id="4" name="Rectangle 3"/>
          <p:cNvSpPr/>
          <p:nvPr/>
        </p:nvSpPr>
        <p:spPr>
          <a:xfrm>
            <a:off x="802892" y="4103194"/>
            <a:ext cx="7543072" cy="618240"/>
          </a:xfrm>
          <a:prstGeom prst="rect">
            <a:avLst/>
          </a:prstGeom>
          <a:no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FR" sz="1400" dirty="0">
                <a:solidFill>
                  <a:srgbClr val="0C5076"/>
                </a:solidFill>
              </a:rPr>
              <a:t>Quelques rares formations privées ne sont pas présentes sur Parcoursup &gt; </a:t>
            </a:r>
            <a:r>
              <a:rPr lang="fr-FR" sz="1400" dirty="0" smtClean="0">
                <a:solidFill>
                  <a:srgbClr val="0C5076"/>
                </a:solidFill>
              </a:rPr>
              <a:t>prendre contact avec les établissements pour connaitre les </a:t>
            </a:r>
            <a:r>
              <a:rPr lang="fr-FR" sz="1400" dirty="0">
                <a:solidFill>
                  <a:srgbClr val="0C5076"/>
                </a:solidFill>
              </a:rPr>
              <a:t>modalités de </a:t>
            </a:r>
            <a:r>
              <a:rPr lang="fr-FR" sz="1400" dirty="0" smtClean="0">
                <a:solidFill>
                  <a:srgbClr val="0C5076"/>
                </a:solidFill>
              </a:rPr>
              <a:t>candidature</a:t>
            </a:r>
            <a:endParaRPr lang="fr-FR" sz="1400" dirty="0">
              <a:solidFill>
                <a:srgbClr val="0C5076"/>
              </a:solidFill>
            </a:endParaRPr>
          </a:p>
        </p:txBody>
      </p:sp>
    </p:spTree>
    <p:extLst>
      <p:ext uri="{BB962C8B-B14F-4D97-AF65-F5344CB8AC3E}">
        <p14:creationId xmlns:p14="http://schemas.microsoft.com/office/powerpoint/2010/main" val="12057550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nouvelles formations accessibles à la rentrée 2021</a:t>
            </a:r>
          </a:p>
        </p:txBody>
      </p:sp>
      <p:sp>
        <p:nvSpPr>
          <p:cNvPr id="3" name="Espace réservé du contenu 2"/>
          <p:cNvSpPr>
            <a:spLocks noGrp="1"/>
          </p:cNvSpPr>
          <p:nvPr>
            <p:ph sz="quarter" idx="14"/>
          </p:nvPr>
        </p:nvSpPr>
        <p:spPr>
          <a:xfrm>
            <a:off x="395972" y="1326601"/>
            <a:ext cx="8402434" cy="2865141"/>
          </a:xfrm>
        </p:spPr>
        <p:txBody>
          <a:bodyPr/>
          <a:lstStyle/>
          <a:p>
            <a:pPr marL="171450" lvl="0" indent="-171450">
              <a:buFont typeface="Arial" panose="020B0604020202020204" pitchFamily="34" charset="0"/>
              <a:buChar char="•"/>
            </a:pPr>
            <a:r>
              <a:rPr lang="fr-FR" sz="1800" b="1" dirty="0">
                <a:solidFill>
                  <a:srgbClr val="F28E65"/>
                </a:solidFill>
              </a:rPr>
              <a:t>Les quatre Écoles nationales vétérinaires françaises </a:t>
            </a:r>
            <a:r>
              <a:rPr lang="fr-FR" sz="1800" dirty="0"/>
              <a:t>(ENV) </a:t>
            </a:r>
          </a:p>
          <a:p>
            <a:pPr marL="171450" lvl="0" indent="-171450">
              <a:buFont typeface="Arial" panose="020B0604020202020204" pitchFamily="34" charset="0"/>
              <a:buChar char="•"/>
            </a:pPr>
            <a:r>
              <a:rPr lang="fr-FR" sz="1800" b="1" dirty="0">
                <a:solidFill>
                  <a:srgbClr val="F28E65"/>
                </a:solidFill>
              </a:rPr>
              <a:t>Les </a:t>
            </a:r>
            <a:r>
              <a:rPr lang="fr-FR" sz="1800" b="1" dirty="0" err="1">
                <a:solidFill>
                  <a:srgbClr val="F28E65"/>
                </a:solidFill>
              </a:rPr>
              <a:t>bachelors</a:t>
            </a:r>
            <a:r>
              <a:rPr lang="fr-FR" sz="1800" b="1" dirty="0">
                <a:solidFill>
                  <a:srgbClr val="F28E65"/>
                </a:solidFill>
              </a:rPr>
              <a:t> universitaires technologiques - BUT </a:t>
            </a:r>
            <a:r>
              <a:rPr lang="fr-FR" sz="1800" dirty="0"/>
              <a:t>qui remplacent les DUT (cursus intégré de 3 ans pour atteindre le grade licence et 24 spécialités inchangées)</a:t>
            </a:r>
          </a:p>
          <a:p>
            <a:pPr marL="171450" lvl="0" indent="-171450">
              <a:buFont typeface="Arial" panose="020B0604020202020204" pitchFamily="34" charset="0"/>
              <a:buChar char="•"/>
            </a:pPr>
            <a:r>
              <a:rPr lang="fr-FR" sz="1800" b="1" dirty="0">
                <a:solidFill>
                  <a:srgbClr val="F28E65"/>
                </a:solidFill>
              </a:rPr>
              <a:t>Les classes préparatoires </a:t>
            </a:r>
            <a:r>
              <a:rPr lang="fr-FR" sz="1800" dirty="0"/>
              <a:t>: la CPGE « Mathématiques, physique, ingénierie, informatique » (MP2I)  et la CPGE « Economique et commerciale voie générale (ECG) </a:t>
            </a:r>
            <a:r>
              <a:rPr lang="fr-FR" sz="1800" dirty="0" smtClean="0"/>
              <a:t>»</a:t>
            </a:r>
          </a:p>
          <a:p>
            <a:pPr marL="171450" lvl="0" indent="-171450">
              <a:buFont typeface="Arial" panose="020B0604020202020204" pitchFamily="34" charset="0"/>
              <a:buChar char="•"/>
            </a:pPr>
            <a:r>
              <a:rPr lang="fr-FR" sz="1800" b="1" dirty="0">
                <a:solidFill>
                  <a:srgbClr val="F28E65"/>
                </a:solidFill>
              </a:rPr>
              <a:t>Les Parcours préparatoires au professorat des écoles </a:t>
            </a:r>
            <a:r>
              <a:rPr lang="fr-FR" sz="1800" dirty="0" smtClean="0"/>
              <a:t>(PPPE)</a:t>
            </a:r>
            <a:endParaRPr lang="fr-FR" sz="1800" dirty="0"/>
          </a:p>
          <a:p>
            <a:pPr marL="171450" lvl="0" indent="-171450">
              <a:buFont typeface="Arial" panose="020B0604020202020204" pitchFamily="34" charset="0"/>
              <a:buChar char="•"/>
            </a:pPr>
            <a:r>
              <a:rPr lang="fr-FR" sz="1800" dirty="0"/>
              <a:t>Et </a:t>
            </a:r>
            <a:r>
              <a:rPr lang="fr-FR" sz="1800" dirty="0" smtClean="0"/>
              <a:t>aussi des </a:t>
            </a:r>
            <a:r>
              <a:rPr lang="fr-FR" sz="1800" b="1" dirty="0" err="1">
                <a:solidFill>
                  <a:srgbClr val="F28E65"/>
                </a:solidFill>
              </a:rPr>
              <a:t>bachelors</a:t>
            </a:r>
            <a:r>
              <a:rPr lang="fr-FR" sz="1800" dirty="0"/>
              <a:t>, des </a:t>
            </a:r>
            <a:r>
              <a:rPr lang="fr-FR" sz="1800" b="1" dirty="0">
                <a:solidFill>
                  <a:srgbClr val="F28E65"/>
                </a:solidFill>
              </a:rPr>
              <a:t>formations en apprentissage</a:t>
            </a:r>
            <a:r>
              <a:rPr lang="fr-FR" sz="1800" dirty="0"/>
              <a:t>, etc…</a:t>
            </a:r>
          </a:p>
          <a:p>
            <a:pPr marL="171450" lvl="0" indent="-171450">
              <a:buFont typeface="Arial" panose="020B0604020202020204" pitchFamily="34" charset="0"/>
              <a:buChar char="•"/>
            </a:pPr>
            <a:endParaRPr lang="fr-FR" sz="800" dirty="0"/>
          </a:p>
          <a:p>
            <a:pPr lvl="0"/>
            <a:r>
              <a:rPr lang="fr-FR" sz="1600" dirty="0"/>
              <a:t>Retrouvez toutes les infos sur ces formations sur </a:t>
            </a:r>
            <a:r>
              <a:rPr lang="fr-FR" sz="1600" b="1" dirty="0"/>
              <a:t>Terminales2020-2021.fr </a:t>
            </a:r>
            <a:r>
              <a:rPr lang="fr-FR" sz="1600" dirty="0"/>
              <a:t>et</a:t>
            </a:r>
            <a:r>
              <a:rPr lang="fr-FR" sz="1600" b="1" dirty="0"/>
              <a:t> Parcoursup.fr</a:t>
            </a:r>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Tree>
    <p:extLst>
      <p:ext uri="{BB962C8B-B14F-4D97-AF65-F5344CB8AC3E}">
        <p14:creationId xmlns:p14="http://schemas.microsoft.com/office/powerpoint/2010/main" val="3949741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formations en apprentissage  </a:t>
            </a:r>
          </a:p>
        </p:txBody>
      </p:sp>
      <p:sp>
        <p:nvSpPr>
          <p:cNvPr id="3" name="Espace réservé du contenu 2"/>
          <p:cNvSpPr>
            <a:spLocks noGrp="1"/>
          </p:cNvSpPr>
          <p:nvPr>
            <p:ph sz="quarter" idx="14"/>
          </p:nvPr>
        </p:nvSpPr>
        <p:spPr>
          <a:xfrm>
            <a:off x="287523" y="1384733"/>
            <a:ext cx="8568952" cy="3024336"/>
          </a:xfrm>
        </p:spPr>
        <p:txBody>
          <a:bodyPr/>
          <a:lstStyle/>
          <a:p>
            <a:pPr lvl="0" algn="just"/>
            <a:r>
              <a:rPr lang="fr-FR" sz="1600" b="1" dirty="0" smtClean="0"/>
              <a:t>Près </a:t>
            </a:r>
            <a:r>
              <a:rPr lang="fr-FR" sz="1600" b="1" dirty="0"/>
              <a:t>de </a:t>
            </a:r>
            <a:r>
              <a:rPr lang="fr-FR" sz="1600" b="1" dirty="0" smtClean="0"/>
              <a:t>5 </a:t>
            </a:r>
            <a:r>
              <a:rPr lang="fr-FR" sz="1600" b="1" dirty="0"/>
              <a:t>000 formations en apprentissage disponibles en STS, IUT, Mentions </a:t>
            </a:r>
            <a:r>
              <a:rPr lang="fr-FR" sz="1600" b="1" dirty="0" smtClean="0"/>
              <a:t>complémentaires…</a:t>
            </a:r>
            <a:endParaRPr lang="fr-FR" sz="1600" b="1" dirty="0"/>
          </a:p>
          <a:p>
            <a:pPr marL="285750" lvl="1" indent="-285750">
              <a:lnSpc>
                <a:spcPct val="110000"/>
              </a:lnSpc>
              <a:defRPr/>
            </a:pPr>
            <a:r>
              <a:rPr lang="fr-FR" sz="1600" b="1" dirty="0">
                <a:solidFill>
                  <a:srgbClr val="ED7454"/>
                </a:solidFill>
              </a:rPr>
              <a:t>Etre </a:t>
            </a:r>
            <a:r>
              <a:rPr lang="fr-FR" sz="1600" b="1" dirty="0" smtClean="0">
                <a:solidFill>
                  <a:srgbClr val="ED7454"/>
                </a:solidFill>
              </a:rPr>
              <a:t>étudiant apprenti </a:t>
            </a:r>
            <a:r>
              <a:rPr lang="fr-FR" sz="1600" b="1" dirty="0">
                <a:solidFill>
                  <a:srgbClr val="ED7454"/>
                </a:solidFill>
              </a:rPr>
              <a:t>c’est : </a:t>
            </a: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Être étudiant et surtout salarié</a:t>
            </a:r>
            <a:endParaRPr lang="fr-FR" sz="1500" b="1" dirty="0">
              <a:solidFill>
                <a:srgbClr val="0C5076"/>
              </a:solidFill>
              <a:cs typeface="Arial"/>
            </a:endParaRP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Alterner formation pratique chez un employeur et une formation théorique </a:t>
            </a:r>
            <a:r>
              <a:rPr lang="fr-FR" sz="1500" dirty="0">
                <a:solidFill>
                  <a:srgbClr val="0C5076"/>
                </a:solidFill>
              </a:rPr>
              <a:t>dans un établissement (ex : un centre de formation d’apprentis - CFA)</a:t>
            </a:r>
            <a:endParaRPr lang="fr-FR" sz="1500" b="1" dirty="0">
              <a:solidFill>
                <a:srgbClr val="0C5076"/>
              </a:solidFill>
              <a:cs typeface="Arial"/>
            </a:endParaRP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Un plus pour trouver du travail en fin de formation et s’insérer durablement </a:t>
            </a:r>
            <a:endParaRPr lang="fr-FR" sz="1500" b="1" dirty="0">
              <a:solidFill>
                <a:srgbClr val="0C5076"/>
              </a:solidFill>
              <a:cs typeface="Arial"/>
            </a:endParaRPr>
          </a:p>
          <a:p>
            <a:pPr marL="285750" lvl="1" indent="-285750">
              <a:lnSpc>
                <a:spcPct val="110000"/>
              </a:lnSpc>
              <a:defRPr/>
            </a:pPr>
            <a:r>
              <a:rPr lang="fr-FR" sz="1600" b="1" dirty="0">
                <a:solidFill>
                  <a:srgbClr val="ED7454"/>
                </a:solidFill>
              </a:rPr>
              <a:t>L’apprenti doit signer un contrat d’apprentissage avec un employeur</a:t>
            </a:r>
            <a:endParaRPr lang="fr-FR" sz="1600" b="1" dirty="0">
              <a:solidFill>
                <a:srgbClr val="ED7454"/>
              </a:solidFill>
              <a:cs typeface="Arial"/>
            </a:endParaRPr>
          </a:p>
          <a:p>
            <a:pPr marL="285750" lvl="1" indent="-285750">
              <a:lnSpc>
                <a:spcPct val="110000"/>
              </a:lnSpc>
              <a:defRPr/>
            </a:pPr>
            <a:r>
              <a:rPr lang="fr-FR" sz="1600" b="1" dirty="0">
                <a:solidFill>
                  <a:srgbClr val="ED7454"/>
                </a:solidFill>
              </a:rPr>
              <a:t>Les établissements (CFA) accompagnent leurs candidats pour trouver un employeur</a:t>
            </a:r>
            <a:endParaRPr lang="fr-FR" sz="4000" b="1" dirty="0"/>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Tree>
    <p:extLst>
      <p:ext uri="{BB962C8B-B14F-4D97-AF65-F5344CB8AC3E}">
        <p14:creationId xmlns:p14="http://schemas.microsoft.com/office/powerpoint/2010/main" val="3388526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Rechercher des formations sur Parcoursup.fr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
        <p:nvSpPr>
          <p:cNvPr id="10" name="ZoneTexte 9"/>
          <p:cNvSpPr txBox="1"/>
          <p:nvPr/>
        </p:nvSpPr>
        <p:spPr>
          <a:xfrm>
            <a:off x="6012160" y="1491631"/>
            <a:ext cx="2952328" cy="2653034"/>
          </a:xfrm>
          <a:prstGeom prst="rect">
            <a:avLst/>
          </a:prstGeom>
          <a:noFill/>
        </p:spPr>
        <p:txBody>
          <a:bodyPr wrap="square" rtlCol="0">
            <a:spAutoFit/>
          </a:bodyPr>
          <a:lstStyle/>
          <a:p>
            <a:pPr lvl="0" defTabSz="457200">
              <a:spcBef>
                <a:spcPct val="20000"/>
              </a:spcBef>
              <a:buClr>
                <a:srgbClr val="FF0000"/>
              </a:buClr>
              <a:buSzPct val="100000"/>
              <a:defRPr/>
            </a:pPr>
            <a:r>
              <a:rPr lang="fr-FR" sz="1600" b="1" dirty="0">
                <a:solidFill>
                  <a:srgbClr val="0C5076"/>
                </a:solidFill>
                <a:latin typeface="Calibri"/>
              </a:rPr>
              <a:t>Rechercher par mots clés ou critères de recherche </a:t>
            </a:r>
            <a:r>
              <a:rPr lang="fr-FR" sz="1600" dirty="0">
                <a:solidFill>
                  <a:srgbClr val="0C5076"/>
                </a:solidFill>
                <a:latin typeface="Calibri"/>
              </a:rPr>
              <a:t>(type de formation, spécialité/mention des formations …)</a:t>
            </a:r>
          </a:p>
          <a:p>
            <a:pPr lvl="0" defTabSz="457200">
              <a:spcBef>
                <a:spcPct val="20000"/>
              </a:spcBef>
              <a:buClr>
                <a:srgbClr val="FF0000"/>
              </a:buClr>
              <a:buSzPct val="100000"/>
              <a:defRPr/>
            </a:pPr>
            <a:endParaRPr lang="fr-FR" sz="1600" b="1" dirty="0">
              <a:solidFill>
                <a:srgbClr val="0C5076"/>
              </a:solidFill>
              <a:latin typeface="Calibri"/>
            </a:endParaRPr>
          </a:p>
          <a:p>
            <a:pPr lvl="0" defTabSz="457200">
              <a:spcBef>
                <a:spcPct val="20000"/>
              </a:spcBef>
              <a:buClr>
                <a:srgbClr val="FF0000"/>
              </a:buClr>
              <a:buSzPct val="100000"/>
              <a:defRPr/>
            </a:pPr>
            <a:r>
              <a:rPr lang="fr-FR" sz="1600" b="1" dirty="0">
                <a:solidFill>
                  <a:srgbClr val="0C5076"/>
                </a:solidFill>
                <a:latin typeface="Calibri"/>
              </a:rPr>
              <a:t>Affiner les résultats de recherche en zoomant sur la carte pour afficher les formations dans une zone précise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9622"/>
            <a:ext cx="5647153" cy="2964756"/>
          </a:xfrm>
          <a:prstGeom prst="rect">
            <a:avLst/>
          </a:prstGeom>
        </p:spPr>
      </p:pic>
    </p:spTree>
    <p:extLst>
      <p:ext uri="{BB962C8B-B14F-4D97-AF65-F5344CB8AC3E}">
        <p14:creationId xmlns:p14="http://schemas.microsoft.com/office/powerpoint/2010/main" val="476588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802205"/>
            <a:ext cx="8532808" cy="432048"/>
          </a:xfrm>
        </p:spPr>
        <p:txBody>
          <a:bodyPr/>
          <a:lstStyle/>
          <a:p>
            <a:pPr marL="0" indent="0" algn="l">
              <a:buNone/>
            </a:pPr>
            <a:r>
              <a:rPr lang="fr-FR" sz="2550">
                <a:latin typeface="+mj-lt"/>
                <a:ea typeface="+mj-ea"/>
                <a:cs typeface="+mj-cs"/>
              </a:rPr>
              <a:t>Consulter les résultats de recherche </a:t>
            </a:r>
          </a:p>
        </p:txBody>
      </p:sp>
      <p:sp>
        <p:nvSpPr>
          <p:cNvPr id="5" name="Espace réservé du texte 4"/>
          <p:cNvSpPr>
            <a:spLocks noGrp="1"/>
          </p:cNvSpPr>
          <p:nvPr>
            <p:ph type="body" sz="quarter" idx="15"/>
          </p:nvPr>
        </p:nvSpPr>
        <p:spPr>
          <a:xfrm>
            <a:off x="179512" y="1357772"/>
            <a:ext cx="2736304" cy="3374218"/>
          </a:xfrm>
        </p:spPr>
        <p:txBody>
          <a:bodyPr/>
          <a:lstStyle/>
          <a:p>
            <a:pPr lvl="0" defTabSz="457200">
              <a:spcBef>
                <a:spcPct val="20000"/>
              </a:spcBef>
              <a:spcAft>
                <a:spcPts val="0"/>
              </a:spcAft>
              <a:buClr>
                <a:srgbClr val="FF0000"/>
              </a:buClr>
              <a:buSzPct val="100000"/>
              <a:defRPr/>
            </a:pPr>
            <a:r>
              <a:rPr lang="fr-FR" sz="1400" b="1">
                <a:latin typeface="Calibri"/>
              </a:rPr>
              <a:t>Pour chaque formation trouvée :</a:t>
            </a:r>
          </a:p>
          <a:p>
            <a:pPr lvl="0" defTabSz="457200">
              <a:spcBef>
                <a:spcPct val="20000"/>
              </a:spcBef>
              <a:spcAft>
                <a:spcPts val="0"/>
              </a:spcAft>
              <a:buClr>
                <a:srgbClr val="FF0000"/>
              </a:buClr>
              <a:buSzPct val="100000"/>
              <a:defRPr/>
            </a:pPr>
            <a:endParaRPr lang="fr-FR" sz="1400" b="1">
              <a:latin typeface="Calibri"/>
            </a:endParaRPr>
          </a:p>
          <a:p>
            <a:pPr marL="169863"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Le </a:t>
            </a:r>
            <a:r>
              <a:rPr lang="fr-FR" sz="1100" b="1">
                <a:solidFill>
                  <a:srgbClr val="0C5076"/>
                </a:solidFill>
                <a:latin typeface="Calibri"/>
              </a:rPr>
              <a:t>nombre de places </a:t>
            </a:r>
            <a:r>
              <a:rPr lang="fr-FR" sz="1100">
                <a:solidFill>
                  <a:srgbClr val="0C5076"/>
                </a:solidFill>
                <a:latin typeface="Calibri"/>
              </a:rPr>
              <a:t>disponibles en 2021 (visible à partir du 20 janvier 2021) </a:t>
            </a:r>
          </a:p>
          <a:p>
            <a:pPr marL="169863"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Le </a:t>
            </a:r>
            <a:r>
              <a:rPr lang="fr-FR" sz="1100" b="1">
                <a:solidFill>
                  <a:srgbClr val="0C5076"/>
                </a:solidFill>
                <a:latin typeface="Calibri"/>
              </a:rPr>
              <a:t>taux d'accès </a:t>
            </a:r>
            <a:r>
              <a:rPr lang="fr-FR" sz="1100">
                <a:solidFill>
                  <a:srgbClr val="0C5076"/>
                </a:solidFill>
                <a:latin typeface="Calibri"/>
              </a:rPr>
              <a:t>en 2020, c'est à dire la proportion de candidats ayant reçu une proposition d'admission en phase principale</a:t>
            </a:r>
          </a:p>
          <a:p>
            <a:pPr marL="169863"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Le </a:t>
            </a:r>
            <a:r>
              <a:rPr lang="fr-FR" sz="1100" b="1">
                <a:solidFill>
                  <a:srgbClr val="0C5076"/>
                </a:solidFill>
                <a:latin typeface="Calibri"/>
              </a:rPr>
              <a:t>pourcentage de candidats  admis selon le type de baccalauréat </a:t>
            </a:r>
            <a:r>
              <a:rPr lang="fr-FR" sz="1100">
                <a:solidFill>
                  <a:srgbClr val="0C5076"/>
                </a:solidFill>
                <a:latin typeface="Calibri"/>
              </a:rPr>
              <a:t>en 2020</a:t>
            </a:r>
          </a:p>
          <a:p>
            <a:pPr marL="169863"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Des </a:t>
            </a:r>
            <a:r>
              <a:rPr lang="fr-FR" sz="1100" b="1">
                <a:solidFill>
                  <a:srgbClr val="0C5076"/>
                </a:solidFill>
                <a:latin typeface="Calibri"/>
              </a:rPr>
              <a:t>suggestions de formations similaires </a:t>
            </a:r>
            <a:r>
              <a:rPr lang="fr-FR" sz="1100">
                <a:solidFill>
                  <a:srgbClr val="0C5076"/>
                </a:solidFill>
                <a:latin typeface="Calibri"/>
              </a:rPr>
              <a:t>pour élargir vos choix</a:t>
            </a:r>
          </a:p>
          <a:p>
            <a:pPr marL="180975"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100" b="1">
                <a:solidFill>
                  <a:srgbClr val="0C5076"/>
                </a:solidFill>
                <a:latin typeface="Calibri"/>
              </a:rPr>
              <a:t>Un lien pour accéder à la fiche détaillée de la formation</a:t>
            </a:r>
          </a:p>
          <a:p>
            <a:pPr lvl="0"/>
            <a:endParaRPr lang="fr-FR" sz="1200"/>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t>18/01/2021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15</a:t>
            </a:fld>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702" y="1275606"/>
            <a:ext cx="6028794" cy="331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920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771550"/>
            <a:ext cx="8532808" cy="432048"/>
          </a:xfrm>
        </p:spPr>
        <p:txBody>
          <a:bodyPr/>
          <a:lstStyle/>
          <a:p>
            <a:pPr marL="0" indent="0" algn="l">
              <a:buNone/>
            </a:pPr>
            <a:r>
              <a:rPr lang="fr-FR" sz="2400">
                <a:latin typeface="+mj-lt"/>
                <a:ea typeface="+mj-ea"/>
                <a:cs typeface="+mj-cs"/>
              </a:rPr>
              <a:t>Consulter la fiche de présentation d’une formation</a:t>
            </a:r>
          </a:p>
        </p:txBody>
      </p:sp>
      <p:sp>
        <p:nvSpPr>
          <p:cNvPr id="4" name="Espace réservé du texte 3"/>
          <p:cNvSpPr>
            <a:spLocks noGrp="1"/>
          </p:cNvSpPr>
          <p:nvPr>
            <p:ph type="body" sz="quarter" idx="14"/>
          </p:nvPr>
        </p:nvSpPr>
        <p:spPr>
          <a:xfrm>
            <a:off x="323528" y="1200125"/>
            <a:ext cx="8601301" cy="3531865"/>
          </a:xfrm>
        </p:spPr>
        <p:txBody>
          <a:bodyPr/>
          <a:lstStyle/>
          <a:p>
            <a:pPr marL="171450" lvl="0" indent="-171450">
              <a:buClr>
                <a:srgbClr val="ED7454"/>
              </a:buClr>
              <a:buFont typeface="Arial" panose="020B0604020202020204" pitchFamily="34" charset="0"/>
              <a:buChar char="•"/>
            </a:pPr>
            <a:r>
              <a:rPr lang="fr-FR" sz="1200" b="1">
                <a:solidFill>
                  <a:srgbClr val="ED7454"/>
                </a:solidFill>
              </a:rPr>
              <a:t>La formation </a:t>
            </a:r>
            <a:r>
              <a:rPr lang="fr-FR" sz="1200"/>
              <a:t>: les contenus et l’organisation des enseignements, les langues et options, les dispositifs pédagogiques, les éventuels frais, modalités et calendrier des épreuves écrites/orales prévues par certaines formations sélectives</a:t>
            </a:r>
            <a:br>
              <a:rPr lang="fr-FR" sz="1200"/>
            </a:br>
            <a:endParaRPr lang="fr-FR" sz="800"/>
          </a:p>
          <a:p>
            <a:pPr marL="171450" lvl="0" indent="-171450">
              <a:buClr>
                <a:srgbClr val="ED7454"/>
              </a:buClr>
              <a:buFont typeface="Arial" panose="020B0604020202020204" pitchFamily="34" charset="0"/>
              <a:buChar char="•"/>
            </a:pPr>
            <a:r>
              <a:rPr lang="fr-FR" sz="1200" b="1">
                <a:solidFill>
                  <a:srgbClr val="ED7454"/>
                </a:solidFill>
              </a:rPr>
              <a:t>Les connaissances et compétences attendues </a:t>
            </a:r>
            <a:r>
              <a:rPr lang="fr-FR" sz="1200"/>
              <a:t>: attendus nationaux, attendus complémentaires</a:t>
            </a:r>
            <a:endParaRPr lang="fr-FR" sz="1200">
              <a:cs typeface="Arial"/>
            </a:endParaRPr>
          </a:p>
          <a:p>
            <a:pPr marL="182245" lvl="0">
              <a:buClr>
                <a:srgbClr val="ED7454"/>
              </a:buClr>
            </a:pPr>
            <a:r>
              <a:rPr lang="fr-FR" sz="1200" u="sng"/>
              <a:t>Une rubrique « Bac 2021 » : des conseils sur les spécialités et options recommandées par les formations pour réussir </a:t>
            </a:r>
            <a:br>
              <a:rPr lang="fr-FR" sz="1200" u="sng"/>
            </a:br>
            <a:endParaRPr lang="fr-FR" sz="800" b="1" u="sng">
              <a:solidFill>
                <a:srgbClr val="F28E65"/>
              </a:solidFill>
              <a:cs typeface="Arial"/>
            </a:endParaRPr>
          </a:p>
          <a:p>
            <a:pPr marL="171450" lvl="0" indent="-171450">
              <a:buClr>
                <a:srgbClr val="ED7454"/>
              </a:buClr>
              <a:buFont typeface="Arial" panose="020B0604020202020204" pitchFamily="34" charset="0"/>
              <a:buChar char="•"/>
            </a:pPr>
            <a:r>
              <a:rPr lang="fr-FR" sz="1200" b="1">
                <a:solidFill>
                  <a:srgbClr val="ED7454"/>
                </a:solidFill>
              </a:rPr>
              <a:t>Les critères généraux d’examen des vœux</a:t>
            </a:r>
            <a:r>
              <a:rPr lang="fr-FR" sz="1200" b="1"/>
              <a:t> </a:t>
            </a:r>
            <a:r>
              <a:rPr lang="fr-FR" sz="1200"/>
              <a:t>pris en compte pour l’analyse du dossier (résultats académiques, compétences académiques, savoir-être, motivation et cohérence du projet ….)</a:t>
            </a:r>
            <a:endParaRPr lang="fr-FR" sz="1200">
              <a:cs typeface="Arial"/>
            </a:endParaRPr>
          </a:p>
          <a:p>
            <a:pPr marL="182245">
              <a:buClr>
                <a:srgbClr val="ED7454"/>
              </a:buClr>
            </a:pPr>
            <a:r>
              <a:rPr lang="fr-FR" sz="1200" u="sng"/>
              <a:t>Des informations sur le processus d’examen des vœux </a:t>
            </a:r>
            <a:r>
              <a:rPr lang="fr-FR" sz="1200"/>
              <a:t>: explications sur le fonctionnement d’une commission d’examen des vœux, informations sur les taux légaux mis en œuvre  (ex : taux minimum de lycéens boursiers admis)</a:t>
            </a:r>
            <a:br>
              <a:rPr lang="fr-FR" sz="1200"/>
            </a:br>
            <a:endParaRPr lang="fr-FR" sz="800">
              <a:cs typeface="Arial"/>
            </a:endParaRPr>
          </a:p>
          <a:p>
            <a:pPr marL="171450" indent="-171450">
              <a:buClr>
                <a:srgbClr val="ED7454"/>
              </a:buClr>
              <a:buFont typeface="Arial" panose="020B0604020202020204" pitchFamily="34" charset="0"/>
              <a:buChar char="•"/>
            </a:pPr>
            <a:r>
              <a:rPr lang="fr-FR" sz="1200" b="1">
                <a:solidFill>
                  <a:srgbClr val="ED7454"/>
                </a:solidFill>
              </a:rPr>
              <a:t>Les débouchés </a:t>
            </a:r>
            <a:r>
              <a:rPr lang="fr-FR" sz="1200"/>
              <a:t>: possibilités de poursuite d’études et, à partir du 20 janvier 2021, des indicateurs calculés au niveau national en termes de réussite et d’insertion professionnelle </a:t>
            </a:r>
            <a:endParaRPr lang="fr-FR" sz="1200">
              <a:cs typeface="Arial"/>
            </a:endParaRPr>
          </a:p>
          <a:p>
            <a:pPr marL="171450" indent="-171450">
              <a:buClr>
                <a:srgbClr val="ED7454"/>
              </a:buClr>
              <a:buFont typeface="Arial" panose="020B0604020202020204" pitchFamily="34" charset="0"/>
              <a:buChar char="•"/>
            </a:pPr>
            <a:r>
              <a:rPr lang="fr-FR" sz="1200" b="1">
                <a:solidFill>
                  <a:srgbClr val="ED7454"/>
                </a:solidFill>
              </a:rPr>
              <a:t>Les contacts des référents de la formation </a:t>
            </a:r>
            <a:r>
              <a:rPr lang="fr-FR" sz="1200"/>
              <a:t>(référent handicap, responsable pédagogique, étudiants ambassadeurs…)</a:t>
            </a:r>
            <a:endParaRPr lang="fr-FR" sz="1200">
              <a:cs typeface="Arial"/>
            </a:endParaRPr>
          </a:p>
          <a:p>
            <a:pPr marL="171450" lvl="0" indent="-171450">
              <a:buClr>
                <a:srgbClr val="ED7454"/>
              </a:buClr>
              <a:buFont typeface="Arial" panose="020B0604020202020204" pitchFamily="34" charset="0"/>
              <a:buChar char="•"/>
            </a:pPr>
            <a:r>
              <a:rPr lang="fr-FR" sz="1200" b="1">
                <a:solidFill>
                  <a:srgbClr val="ED7454"/>
                </a:solidFill>
              </a:rPr>
              <a:t>Les dates des Journées portes ouvertes ou journées d’immersion</a:t>
            </a:r>
            <a:endParaRPr lang="fr-FR" sz="1200" b="1">
              <a:solidFill>
                <a:srgbClr val="ED7454"/>
              </a:solidFill>
              <a:cs typeface="Arial"/>
            </a:endParaRPr>
          </a:p>
          <a:p>
            <a:pPr marL="171450" indent="-171450">
              <a:buClr>
                <a:srgbClr val="ED7454"/>
              </a:buClr>
              <a:buFont typeface="Arial" panose="020B0604020202020204" pitchFamily="34" charset="0"/>
              <a:buChar char="•"/>
            </a:pPr>
            <a:r>
              <a:rPr lang="fr-FR" sz="1200" b="1">
                <a:solidFill>
                  <a:srgbClr val="ED7454"/>
                </a:solidFill>
              </a:rPr>
              <a:t>Les chiffres clés  :  </a:t>
            </a:r>
            <a:r>
              <a:rPr lang="fr-FR" sz="1200"/>
              <a:t>l’admission en 2020, le nombre de places en 2021 (à partir du 20 janvier 2021)</a:t>
            </a:r>
            <a:endParaRPr lang="fr-FR" sz="1200">
              <a:cs typeface="Arial"/>
            </a:endParaRPr>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t>18/01/2021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16</a:t>
            </a:fld>
            <a:endParaRPr lang="fr-FR"/>
          </a:p>
        </p:txBody>
      </p:sp>
    </p:spTree>
    <p:extLst>
      <p:ext uri="{BB962C8B-B14F-4D97-AF65-F5344CB8AC3E}">
        <p14:creationId xmlns:p14="http://schemas.microsoft.com/office/powerpoint/2010/main" val="2204785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Consolider son projet d’orientation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a:solidFill>
                  <a:srgbClr val="3D566E"/>
                </a:solidFill>
              </a:rPr>
              <a:t> </a:t>
            </a:r>
            <a:r>
              <a:rPr lang="fr-FR" altLang="fr-FR" sz="1600" b="1">
                <a:solidFill>
                  <a:srgbClr val="0C5076"/>
                </a:solidFill>
              </a:rPr>
              <a:t>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a:solidFill>
                <a:srgbClr val="0C5076"/>
              </a:solidFill>
            </a:endParaRPr>
          </a:p>
          <a:p>
            <a:pPr marL="177800" lvl="0" indent="-177800" fontAlgn="base">
              <a:spcBef>
                <a:spcPct val="20000"/>
              </a:spcBef>
              <a:spcAft>
                <a:spcPct val="0"/>
              </a:spcAft>
              <a:buSzPct val="100000"/>
              <a:buBlip>
                <a:blip r:embed="rId2"/>
              </a:buBlip>
            </a:pPr>
            <a:r>
              <a:rPr lang="fr-FR" altLang="fr-FR" sz="1600" b="1">
                <a:solidFill>
                  <a:srgbClr val="0C5076"/>
                </a:solidFill>
              </a:rPr>
              <a:t>à discuter avec les professeurs, professeurs principaux et les psychologues de l’Education nationale </a:t>
            </a:r>
          </a:p>
        </p:txBody>
      </p:sp>
      <p:sp>
        <p:nvSpPr>
          <p:cNvPr id="9" name="Flèche vers le bas 8"/>
          <p:cNvSpPr/>
          <p:nvPr/>
        </p:nvSpPr>
        <p:spPr>
          <a:xfrm>
            <a:off x="4139992" y="2607830"/>
            <a:ext cx="360000" cy="684000"/>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166911"/>
          </a:xfrm>
          <a:prstGeom prst="roundRect">
            <a:avLst/>
          </a:prstGeom>
          <a:solidFill>
            <a:srgbClr val="ED7454"/>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a:solidFill>
                  <a:srgbClr val="0C5076"/>
                </a:solidFill>
              </a:rPr>
              <a:t>Attendus, critères généraux d’examen des vœux, taux d’accès, nombre de places, taux de réussite, débouchés et insertion professionnelle … </a:t>
            </a:r>
          </a:p>
          <a:p>
            <a:pPr algn="ctr" fontAlgn="auto">
              <a:spcBef>
                <a:spcPts val="0"/>
              </a:spcBef>
              <a:spcAft>
                <a:spcPts val="0"/>
              </a:spcAft>
              <a:defRPr/>
            </a:pPr>
            <a:endParaRPr lang="fr-FR" sz="1400" b="1" cap="all">
              <a:solidFill>
                <a:srgbClr val="0C5076"/>
              </a:solidFill>
            </a:endParaRPr>
          </a:p>
          <a:p>
            <a:pPr algn="ctr" fontAlgn="auto">
              <a:spcBef>
                <a:spcPts val="0"/>
              </a:spcBef>
              <a:spcAft>
                <a:spcPts val="0"/>
              </a:spcAft>
              <a:defRPr/>
            </a:pPr>
            <a:r>
              <a:rPr lang="fr-FR" sz="1400" b="1" cap="all">
                <a:solidFill>
                  <a:srgbClr val="0C5076"/>
                </a:solidFill>
              </a:rPr>
              <a:t>ces données sont essentielles </a:t>
            </a:r>
          </a:p>
        </p:txBody>
      </p:sp>
    </p:spTree>
    <p:extLst>
      <p:ext uri="{BB962C8B-B14F-4D97-AF65-F5344CB8AC3E}">
        <p14:creationId xmlns:p14="http://schemas.microsoft.com/office/powerpoint/2010/main" val="68426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9" y="857122"/>
            <a:ext cx="8423999" cy="562500"/>
          </a:xfrm>
        </p:spPr>
        <p:txBody>
          <a:bodyPr/>
          <a:lstStyle/>
          <a:p>
            <a:r>
              <a:rPr lang="fr-FR" sz="2400"/>
              <a:t>Une transparence garantie </a:t>
            </a:r>
          </a:p>
        </p:txBody>
      </p:sp>
      <p:sp>
        <p:nvSpPr>
          <p:cNvPr id="3" name="Espace réservé du contenu 2"/>
          <p:cNvSpPr>
            <a:spLocks noGrp="1"/>
          </p:cNvSpPr>
          <p:nvPr>
            <p:ph sz="quarter" idx="14"/>
          </p:nvPr>
        </p:nvSpPr>
        <p:spPr>
          <a:xfrm>
            <a:off x="395536" y="1347614"/>
            <a:ext cx="8517278" cy="3147854"/>
          </a:xfrm>
        </p:spPr>
        <p:txBody>
          <a:bodyPr/>
          <a:lstStyle/>
          <a:p>
            <a:pPr marL="285750" indent="-285750">
              <a:buClr>
                <a:srgbClr val="ED7454"/>
              </a:buClr>
              <a:buFont typeface="Arial" panose="020B0604020202020204" pitchFamily="34" charset="0"/>
              <a:buChar char="•"/>
            </a:pPr>
            <a:r>
              <a:rPr lang="fr-FR" sz="1600" dirty="0"/>
              <a:t>Affichage </a:t>
            </a:r>
            <a:r>
              <a:rPr lang="fr-FR" sz="1600" b="1" dirty="0">
                <a:solidFill>
                  <a:srgbClr val="F28E65"/>
                </a:solidFill>
              </a:rPr>
              <a:t>des attendus (connaissances et compétences nécessaires pour réussir dans la formation) </a:t>
            </a:r>
            <a:r>
              <a:rPr lang="fr-FR" sz="1600" dirty="0"/>
              <a:t>: ils sont principalement définis à l’échelle nationale (attendus </a:t>
            </a:r>
            <a:r>
              <a:rPr lang="fr-FR" sz="1600" dirty="0" smtClean="0"/>
              <a:t>nationaux) avec parfois </a:t>
            </a:r>
            <a:r>
              <a:rPr lang="fr-FR" sz="1600" dirty="0"/>
              <a:t>des compléments (attendus complémentaires)</a:t>
            </a:r>
          </a:p>
          <a:p>
            <a:endParaRPr lang="fr-FR" sz="800" dirty="0"/>
          </a:p>
          <a:p>
            <a:pPr marL="285750" indent="-285750">
              <a:buClr>
                <a:srgbClr val="ED7454"/>
              </a:buClr>
              <a:buFont typeface="Arial" panose="020B0604020202020204" pitchFamily="34" charset="0"/>
              <a:buChar char="•"/>
            </a:pPr>
            <a:r>
              <a:rPr lang="fr-FR" sz="1600" dirty="0"/>
              <a:t>Affichage des </a:t>
            </a:r>
            <a:r>
              <a:rPr lang="fr-FR" sz="1600" b="1" dirty="0">
                <a:solidFill>
                  <a:srgbClr val="F28E65"/>
                </a:solidFill>
              </a:rPr>
              <a:t>critères généraux d’examen des vœux </a:t>
            </a:r>
            <a:r>
              <a:rPr lang="fr-FR" sz="1600" dirty="0"/>
              <a:t>: ces informations permettent d’éclairer les lycéens sur les éléments de leur dossier qui seront pris en compte par les commissions d’examen des vœux pour examiner les dossiers</a:t>
            </a:r>
            <a:endParaRPr lang="fr-FR" sz="1600" dirty="0">
              <a:cs typeface="Arial"/>
            </a:endParaRPr>
          </a:p>
          <a:p>
            <a:endParaRPr lang="fr-FR" sz="800" dirty="0"/>
          </a:p>
          <a:p>
            <a:pPr marL="285750" indent="-285750">
              <a:buFont typeface="Arial" panose="020B0604020202020204" pitchFamily="34" charset="0"/>
              <a:buChar char="•"/>
            </a:pPr>
            <a:r>
              <a:rPr lang="fr-FR" sz="1600" b="1" dirty="0">
                <a:solidFill>
                  <a:srgbClr val="F28E65"/>
                </a:solidFill>
              </a:rPr>
              <a:t>Après la phase d’admission </a:t>
            </a:r>
            <a:r>
              <a:rPr lang="fr-FR" sz="1600" dirty="0"/>
              <a:t>: Parcoursup garantit à chaque candidat la possibilité de demander à la formation dans laquelle il n’a pas été admis </a:t>
            </a:r>
            <a:r>
              <a:rPr lang="fr-FR" sz="1600" b="1" dirty="0">
                <a:solidFill>
                  <a:srgbClr val="F28E65"/>
                </a:solidFill>
              </a:rPr>
              <a:t>les motifs de la décision prise</a:t>
            </a:r>
            <a:endParaRPr lang="fr-FR" sz="1600" b="1" dirty="0">
              <a:solidFill>
                <a:srgbClr val="F28E65"/>
              </a:solidFill>
              <a:cs typeface="Arial"/>
            </a:endParaRPr>
          </a:p>
          <a:p>
            <a:pPr marL="285750" indent="-285750">
              <a:buFont typeface="Arial" panose="020B0604020202020204" pitchFamily="34" charset="0"/>
              <a:buChar char="•"/>
            </a:pPr>
            <a:endParaRPr lang="fr-FR" sz="800" b="1" dirty="0">
              <a:solidFill>
                <a:srgbClr val="F28E65"/>
              </a:solidFill>
            </a:endParaRPr>
          </a:p>
          <a:p>
            <a:pPr marL="285750" indent="-285750">
              <a:buFont typeface="Arial" panose="020B0604020202020204" pitchFamily="34" charset="0"/>
              <a:buChar char="•"/>
            </a:pPr>
            <a:r>
              <a:rPr lang="fr-FR" sz="1600" b="1" dirty="0">
                <a:solidFill>
                  <a:srgbClr val="F28E65"/>
                </a:solidFill>
              </a:rPr>
              <a:t>A la fin de la procédure : </a:t>
            </a:r>
            <a:r>
              <a:rPr lang="fr-FR" sz="1600" dirty="0"/>
              <a:t>chaque formation publie son bilan de l’examen des vœux </a:t>
            </a:r>
            <a:r>
              <a:rPr lang="fr-FR" sz="1600" b="1" dirty="0">
                <a:solidFill>
                  <a:srgbClr val="F28E65"/>
                </a:solidFill>
              </a:rPr>
              <a:t>sur la plateforme Parcoursup</a:t>
            </a:r>
            <a:endParaRPr lang="fr-FR" sz="1600" dirty="0"/>
          </a:p>
          <a:p>
            <a:pPr marL="285750" indent="-285750">
              <a:buFont typeface="Arial" panose="020B0604020202020204" pitchFamily="34" charset="0"/>
              <a:buChar char="•"/>
            </a:pPr>
            <a:endParaRPr lang="fr-FR" sz="1600" dirty="0"/>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a:p>
        </p:txBody>
      </p:sp>
    </p:spTree>
    <p:extLst>
      <p:ext uri="{BB962C8B-B14F-4D97-AF65-F5344CB8AC3E}">
        <p14:creationId xmlns:p14="http://schemas.microsoft.com/office/powerpoint/2010/main" val="296683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400"/>
              <a:t>L’accompagnement des candidats en situation de handicap ou atteints d’un trouble de santé invalidant </a:t>
            </a:r>
          </a:p>
        </p:txBody>
      </p:sp>
      <p:sp>
        <p:nvSpPr>
          <p:cNvPr id="7" name="Espace réservé de la date 6"/>
          <p:cNvSpPr>
            <a:spLocks noGrp="1"/>
          </p:cNvSpPr>
          <p:nvPr>
            <p:ph type="dt" sz="half" idx="10"/>
          </p:nvPr>
        </p:nvSpPr>
        <p:spPr/>
        <p:txBody>
          <a:bodyPr/>
          <a:lstStyle/>
          <a:p>
            <a:pPr algn="r"/>
            <a:fld id="{73443CCB-DDAF-4D96-85E4-ADA686CFFF6B}" type="datetime1">
              <a:rPr lang="fr-FR" cap="all" smtClean="0"/>
              <a:t>18/01/2021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a:p>
        </p:txBody>
      </p:sp>
      <p:sp>
        <p:nvSpPr>
          <p:cNvPr id="12" name="Rectangle 11"/>
          <p:cNvSpPr/>
          <p:nvPr/>
        </p:nvSpPr>
        <p:spPr>
          <a:xfrm>
            <a:off x="359999" y="1654805"/>
            <a:ext cx="8424000" cy="3539430"/>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600" b="1" dirty="0">
                <a:solidFill>
                  <a:srgbClr val="F28E65"/>
                </a:solidFill>
              </a:rPr>
              <a:t>Les coordonnées d’un référent handicap sur chaque fiche de formation. </a:t>
            </a:r>
            <a:r>
              <a:rPr lang="fr-FR" sz="1600" dirty="0">
                <a:solidFill>
                  <a:srgbClr val="0C5076"/>
                </a:solidFill>
              </a:rPr>
              <a:t>Il est disponible pour répondre aux interrogations des lycéens tout au long de la procédure.</a:t>
            </a:r>
          </a:p>
          <a:p>
            <a:pPr algn="just"/>
            <a:endParaRPr lang="fr-FR" sz="1200" b="1" dirty="0"/>
          </a:p>
          <a:p>
            <a:pPr marL="285750" indent="-285750" algn="just">
              <a:buFont typeface="Arial" panose="020B0604020202020204" pitchFamily="34" charset="0"/>
              <a:buChar char="•"/>
            </a:pPr>
            <a:r>
              <a:rPr lang="fr-FR" sz="1600" b="1" dirty="0">
                <a:solidFill>
                  <a:srgbClr val="F28E65"/>
                </a:solidFill>
              </a:rPr>
              <a:t>Le candidat peut renseigner une fiche de liaison dans son dossier Parcoursup </a:t>
            </a:r>
            <a:r>
              <a:rPr lang="fr-FR" sz="1600" dirty="0">
                <a:solidFill>
                  <a:srgbClr val="0C5076"/>
                </a:solidFill>
              </a:rPr>
              <a:t>pour préciser ses besoins. Cette fiche est </a:t>
            </a:r>
            <a:r>
              <a:rPr lang="fr-FR" sz="1600" b="1" dirty="0">
                <a:solidFill>
                  <a:srgbClr val="F28E65"/>
                </a:solidFill>
              </a:rPr>
              <a:t>facultative</a:t>
            </a:r>
            <a:r>
              <a:rPr lang="fr-FR" sz="1600" dirty="0">
                <a:solidFill>
                  <a:srgbClr val="0C5076"/>
                </a:solidFill>
              </a:rPr>
              <a:t> et n’est </a:t>
            </a:r>
            <a:r>
              <a:rPr lang="fr-FR" sz="1600" b="1" dirty="0">
                <a:solidFill>
                  <a:srgbClr val="F28E65"/>
                </a:solidFill>
              </a:rPr>
              <a:t>pas transmise aux formations </a:t>
            </a:r>
            <a:r>
              <a:rPr lang="fr-FR" sz="1600" dirty="0">
                <a:solidFill>
                  <a:srgbClr val="0C5076"/>
                </a:solidFill>
              </a:rPr>
              <a:t>pour l’examen des vœux </a:t>
            </a:r>
            <a:r>
              <a:rPr lang="fr-FR" sz="1600" dirty="0">
                <a:solidFill>
                  <a:srgbClr val="0C5076"/>
                </a:solidFill>
                <a:sym typeface="Wingdings" panose="05000000000000000000" pitchFamily="2" charset="2"/>
              </a:rPr>
              <a:t> </a:t>
            </a:r>
            <a:r>
              <a:rPr lang="fr-FR" sz="1600" b="1" dirty="0">
                <a:solidFill>
                  <a:srgbClr val="0C5076"/>
                </a:solidFill>
              </a:rPr>
              <a:t>Le candidat pourra la transmettre à la formation qu’il aura choisie pour préparer sa rentrée</a:t>
            </a:r>
            <a:r>
              <a:rPr lang="fr-FR" sz="1600" dirty="0">
                <a:solidFill>
                  <a:srgbClr val="0C5076"/>
                </a:solidFill>
              </a:rPr>
              <a:t>. Cela permet d’anticiper son arrivée dans le nouvel établissement.</a:t>
            </a:r>
            <a:endParaRPr lang="fr-FR" sz="1600" dirty="0">
              <a:solidFill>
                <a:srgbClr val="0C5076"/>
              </a:solidFill>
              <a:cs typeface="Arial"/>
            </a:endParaRPr>
          </a:p>
          <a:p>
            <a:endParaRPr lang="fr-FR" sz="1200" b="1" dirty="0"/>
          </a:p>
          <a:p>
            <a:pPr marL="285750" indent="-285750">
              <a:buFont typeface="Arial" panose="020B0604020202020204" pitchFamily="34" charset="0"/>
              <a:buChar char="•"/>
            </a:pPr>
            <a:r>
              <a:rPr lang="fr-FR" sz="1600" b="1" dirty="0">
                <a:solidFill>
                  <a:srgbClr val="F28E65"/>
                </a:solidFill>
              </a:rPr>
              <a:t>A partir du 27 mai 2021, le candidat peut demander au recteur le réexamen de son dossier </a:t>
            </a:r>
            <a:r>
              <a:rPr lang="fr-FR" sz="1600" dirty="0">
                <a:solidFill>
                  <a:srgbClr val="0C5076"/>
                </a:solidFill>
              </a:rPr>
              <a:t>(via la rubrique « contact » dans </a:t>
            </a:r>
            <a:r>
              <a:rPr lang="fr-FR" sz="1600" dirty="0" smtClean="0">
                <a:solidFill>
                  <a:srgbClr val="0C5076"/>
                </a:solidFill>
              </a:rPr>
              <a:t>Parcoursup</a:t>
            </a:r>
            <a:r>
              <a:rPr lang="fr-FR" sz="1600" dirty="0">
                <a:solidFill>
                  <a:srgbClr val="0C5076"/>
                </a:solidFill>
              </a:rPr>
              <a:t>) s’il ne trouve pas de formation adaptée à ses besoins spécifiques et que sa situation justifie une inscription dans un établissement situé dans une zone géographique déterminée. </a:t>
            </a:r>
            <a:endParaRPr lang="fr-FR" sz="1600" dirty="0">
              <a:solidFill>
                <a:srgbClr val="0C5076"/>
              </a:solidFill>
              <a:cs typeface="Arial"/>
            </a:endParaRPr>
          </a:p>
          <a:p>
            <a:endParaRPr lang="fr-FR" sz="1600" dirty="0"/>
          </a:p>
        </p:txBody>
      </p:sp>
    </p:spTree>
    <p:extLst>
      <p:ext uri="{BB962C8B-B14F-4D97-AF65-F5344CB8AC3E}">
        <p14:creationId xmlns:p14="http://schemas.microsoft.com/office/powerpoint/2010/main" val="481458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xmlns="" id="{73608411-CEF7-FF4A-AAEA-BB7C02F93939}"/>
              </a:ext>
            </a:extLst>
          </p:cNvPr>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fld id="{DC4E0799-31EF-448D-A371-2AF41DED449A}" type="datetime1">
              <a:rPr lang="fr-FR" cap="all" smtClean="0"/>
              <a:t>18/01/2021</a:t>
            </a:fld>
            <a:endParaRPr lang="fr-FR" cap="all"/>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a:p>
        </p:txBody>
      </p:sp>
      <p:sp>
        <p:nvSpPr>
          <p:cNvPr id="6" name="Espace réservé du texte 5"/>
          <p:cNvSpPr>
            <a:spLocks noGrp="1"/>
          </p:cNvSpPr>
          <p:nvPr>
            <p:ph type="body" sz="quarter" idx="13"/>
          </p:nvPr>
        </p:nvSpPr>
        <p:spPr/>
        <p:txBody>
          <a:bodyPr/>
          <a:lstStyle/>
          <a:p>
            <a:r>
              <a:rPr lang="fr-FR" sz="3600"/>
              <a:t>Parcoursup 2021 en 3 étapes</a:t>
            </a:r>
          </a:p>
          <a:p>
            <a:endParaRPr lang="fr-FR" sz="3600"/>
          </a:p>
          <a:p>
            <a:r>
              <a:rPr lang="fr-FR" sz="2400">
                <a:solidFill>
                  <a:srgbClr val="F28E65"/>
                </a:solidFill>
              </a:rPr>
              <a:t>Tout ce qu’il faut savoir pour préparer et réussir son entrée dans l’enseignement supérieur </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18/01/2021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20</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a:solidFill>
                  <a:srgbClr val="0C5076"/>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01F23053-DAB0-4753-96C9-4533433CEEBB}" type="datetime1">
              <a:rPr lang="fr-FR" cap="all" smtClean="0"/>
              <a:t>18/01/2021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21</a:t>
            </a:fld>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400"/>
              <a:t>S’inscrire sur Parcoursup </a:t>
            </a:r>
          </a:p>
        </p:txBody>
      </p:sp>
      <p:sp>
        <p:nvSpPr>
          <p:cNvPr id="3" name="Espace réservé du contenu 2"/>
          <p:cNvSpPr>
            <a:spLocks noGrp="1"/>
          </p:cNvSpPr>
          <p:nvPr>
            <p:ph sz="quarter" idx="14"/>
          </p:nvPr>
        </p:nvSpPr>
        <p:spPr>
          <a:xfrm>
            <a:off x="325033" y="1419622"/>
            <a:ext cx="8424000" cy="3327300"/>
          </a:xfrm>
        </p:spPr>
        <p:txBody>
          <a:bodyPr/>
          <a:lstStyle/>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Une adresse mail valide </a:t>
            </a:r>
            <a:r>
              <a:rPr lang="fr-FR" sz="1800" b="1" dirty="0" smtClean="0">
                <a:solidFill>
                  <a:srgbClr val="F28E65"/>
                </a:solidFill>
              </a:rPr>
              <a:t>et consulter régulièrement </a:t>
            </a:r>
            <a:r>
              <a:rPr lang="fr-FR" sz="1800" dirty="0" smtClean="0"/>
              <a:t>: </a:t>
            </a:r>
            <a:r>
              <a:rPr lang="fr-FR" sz="1800" dirty="0"/>
              <a:t>pour échanger et recevoir les informations sur votre dossier</a:t>
            </a:r>
            <a:r>
              <a:rPr lang="fr-FR" sz="1800" dirty="0">
                <a:solidFill>
                  <a:srgbClr val="3D566E"/>
                </a:solidFill>
              </a:rPr>
              <a:t> </a:t>
            </a:r>
          </a:p>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L’INE</a:t>
            </a:r>
            <a:r>
              <a:rPr lang="fr-FR" sz="1800" b="1" dirty="0">
                <a:solidFill>
                  <a:srgbClr val="3D566E"/>
                </a:solidFill>
              </a:rPr>
              <a:t> </a:t>
            </a:r>
            <a:r>
              <a:rPr lang="fr-FR" sz="1800" dirty="0"/>
              <a:t>(identifiant national élève en lycée général, technologique ou professionnel) ou </a:t>
            </a:r>
            <a:r>
              <a:rPr lang="fr-FR" sz="1800" b="1" dirty="0">
                <a:solidFill>
                  <a:srgbClr val="F28E65"/>
                </a:solidFill>
              </a:rPr>
              <a:t>INAA</a:t>
            </a:r>
            <a:r>
              <a:rPr lang="fr-FR" sz="1800" dirty="0">
                <a:solidFill>
                  <a:srgbClr val="3D566E"/>
                </a:solidFill>
              </a:rPr>
              <a:t> </a:t>
            </a:r>
            <a:r>
              <a:rPr lang="fr-FR" sz="1800" dirty="0"/>
              <a:t>(en lycée agricole)  : sur les bulletins scolaires ou le relevé de notes des épreuves anticipées du baccalauréat </a:t>
            </a:r>
          </a:p>
          <a:p>
            <a:pPr marL="177800" lvl="0" indent="-177800" defTabSz="457200">
              <a:spcBef>
                <a:spcPts val="600"/>
              </a:spcBef>
              <a:spcAft>
                <a:spcPts val="600"/>
              </a:spcAft>
              <a:buClr>
                <a:srgbClr val="FF0000"/>
              </a:buClr>
              <a:buSzPct val="100000"/>
              <a:buFont typeface="Lucida Grande"/>
              <a:buChar char="&gt;"/>
            </a:pPr>
            <a:r>
              <a:rPr lang="fr-FR" sz="1800" dirty="0"/>
              <a:t>Cas des lycées français à l’étranger :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5" name="Espace réservé de la date 4"/>
          <p:cNvSpPr>
            <a:spLocks noGrp="1"/>
          </p:cNvSpPr>
          <p:nvPr>
            <p:ph type="dt" sz="half" idx="10"/>
          </p:nvPr>
        </p:nvSpPr>
        <p:spPr/>
        <p:txBody>
          <a:bodyPr/>
          <a:lstStyle/>
          <a:p>
            <a:pPr algn="r"/>
            <a:fld id="{F293E1CA-12F5-42CE-967D-320A6ECEDC21}"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a:p>
        </p:txBody>
      </p:sp>
      <p:sp>
        <p:nvSpPr>
          <p:cNvPr id="7" name="Rectangle 6"/>
          <p:cNvSpPr/>
          <p:nvPr/>
        </p:nvSpPr>
        <p:spPr>
          <a:xfrm>
            <a:off x="234038" y="3797760"/>
            <a:ext cx="8605993" cy="91440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600" b="1" i="1">
                <a:solidFill>
                  <a:schemeClr val="bg1"/>
                </a:solidFill>
              </a:rPr>
              <a:t>Important : renseignez un numéro de portable </a:t>
            </a:r>
            <a:r>
              <a:rPr lang="fr-FR" sz="1600" i="1">
                <a:solidFill>
                  <a:schemeClr val="bg1"/>
                </a:solidFill>
              </a:rPr>
              <a:t>pour recevoir les alertes envoyées par la plateforme. </a:t>
            </a:r>
            <a:r>
              <a:rPr lang="fr-FR" sz="1600" b="1" i="1">
                <a:solidFill>
                  <a:schemeClr val="bg1"/>
                </a:solidFill>
              </a:rPr>
              <a:t>Les </a:t>
            </a:r>
            <a:r>
              <a:rPr lang="fr-FR" b="1">
                <a:solidFill>
                  <a:srgbClr val="F28E65"/>
                </a:solidFill>
              </a:rPr>
              <a:t>parents ou tuteurs légaux </a:t>
            </a:r>
            <a:r>
              <a:rPr lang="fr-FR" sz="1600" i="1">
                <a:solidFill>
                  <a:schemeClr val="bg1"/>
                </a:solidFill>
              </a:rPr>
              <a:t>peuvent également renseigner leur numéro de portable pour recevoir les mêmes alertes Parcoursup. </a:t>
            </a:r>
          </a:p>
        </p:txBody>
      </p:sp>
    </p:spTree>
    <p:extLst>
      <p:ext uri="{BB962C8B-B14F-4D97-AF65-F5344CB8AC3E}">
        <p14:creationId xmlns:p14="http://schemas.microsoft.com/office/powerpoint/2010/main" val="3463941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400"/>
              <a:t>Formuler des vœux sur Parcoursup </a:t>
            </a:r>
          </a:p>
        </p:txBody>
      </p:sp>
      <p:sp>
        <p:nvSpPr>
          <p:cNvPr id="3" name="Espace réservé du contenu 2"/>
          <p:cNvSpPr>
            <a:spLocks noGrp="1"/>
          </p:cNvSpPr>
          <p:nvPr>
            <p:ph sz="quarter" idx="14"/>
          </p:nvPr>
        </p:nvSpPr>
        <p:spPr>
          <a:xfrm>
            <a:off x="311399" y="1477324"/>
            <a:ext cx="8422491" cy="2678601"/>
          </a:xfrm>
        </p:spPr>
        <p:txBody>
          <a:bodyPr/>
          <a:lstStyle/>
          <a:p>
            <a:pPr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Jusqu’à 10 vœux </a:t>
            </a:r>
            <a:r>
              <a:rPr lang="fr-FR" sz="1600">
                <a:solidFill>
                  <a:srgbClr val="3D566E"/>
                </a:solidFill>
              </a:rPr>
              <a:t> </a:t>
            </a:r>
            <a:r>
              <a:rPr lang="fr-FR" sz="1600"/>
              <a:t>et</a:t>
            </a:r>
            <a:r>
              <a:rPr lang="fr-FR" sz="1600">
                <a:solidFill>
                  <a:srgbClr val="3D566E"/>
                </a:solidFill>
              </a:rPr>
              <a:t> </a:t>
            </a:r>
            <a:r>
              <a:rPr lang="fr-FR" sz="1800" b="1">
                <a:solidFill>
                  <a:srgbClr val="F28E65"/>
                </a:solidFill>
              </a:rPr>
              <a:t>10 vœux supplémentaires pour des formations en apprentissage </a:t>
            </a:r>
          </a:p>
          <a:p>
            <a:pPr lvl="0" defTabSz="457200">
              <a:spcBef>
                <a:spcPts val="600"/>
              </a:spcBef>
              <a:spcAft>
                <a:spcPts val="600"/>
              </a:spcAft>
              <a:buClr>
                <a:srgbClr val="FF0000"/>
              </a:buClr>
              <a:buSzPct val="100000"/>
              <a:defRPr/>
            </a:pPr>
            <a:r>
              <a:rPr lang="fr-FR" sz="1800" b="1">
                <a:solidFill>
                  <a:srgbClr val="EC130E"/>
                </a:solidFill>
              </a:rPr>
              <a:t>&gt; </a:t>
            </a:r>
            <a:r>
              <a:rPr lang="fr-FR" sz="1800"/>
              <a:t>Pour des </a:t>
            </a:r>
            <a:r>
              <a:rPr lang="fr-FR" sz="1800" b="1">
                <a:solidFill>
                  <a:srgbClr val="F28E65"/>
                </a:solidFill>
              </a:rPr>
              <a:t>formations sélectives </a:t>
            </a:r>
            <a:r>
              <a:rPr lang="fr-FR" sz="1800"/>
              <a:t>(Classes prépa, STS, IUT, écoles, IFSI, IEP…) et </a:t>
            </a:r>
            <a:r>
              <a:rPr lang="fr-FR" sz="1800" b="1">
                <a:solidFill>
                  <a:srgbClr val="F28E65"/>
                </a:solidFill>
              </a:rPr>
              <a:t>non sélectives </a:t>
            </a:r>
            <a:r>
              <a:rPr lang="fr-FR" sz="1800"/>
              <a:t>(licences, PASS)</a:t>
            </a:r>
            <a:endParaRPr lang="fr-FR" sz="1800" b="1"/>
          </a:p>
          <a:p>
            <a:pPr lvl="0"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Des vœux motivés </a:t>
            </a:r>
            <a:r>
              <a:rPr lang="fr-FR" sz="1800"/>
              <a:t>: en quelques lignes, le lycéen explique ce qui motive chacun de ses vœux. Il est accompagné par son professeur principal</a:t>
            </a:r>
          </a:p>
          <a:p>
            <a:pPr lvl="0"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Des vœux non classés </a:t>
            </a:r>
            <a:r>
              <a:rPr lang="fr-FR" sz="1800"/>
              <a:t>: aucune contrainte imposée pour éviter toute autocensure</a:t>
            </a:r>
            <a:endParaRPr lang="fr-FR" sz="1600"/>
          </a:p>
          <a:p>
            <a:pPr lvl="0" defTabSz="457200">
              <a:spcBef>
                <a:spcPct val="20000"/>
              </a:spcBef>
              <a:spcAft>
                <a:spcPts val="0"/>
              </a:spcAft>
              <a:buClr>
                <a:srgbClr val="FF0000"/>
              </a:buClr>
              <a:buSzPct val="100000"/>
              <a:defRPr/>
            </a:pPr>
            <a:r>
              <a:rPr lang="fr-FR">
                <a:solidFill>
                  <a:srgbClr val="3D566E"/>
                </a:solidFill>
                <a:latin typeface="Calibri"/>
              </a:rPr>
              <a:t> </a:t>
            </a:r>
          </a:p>
          <a:p>
            <a:pPr lvl="0" defTabSz="457200">
              <a:spcBef>
                <a:spcPct val="20000"/>
              </a:spcBef>
              <a:spcAft>
                <a:spcPts val="0"/>
              </a:spcAft>
              <a:buClr>
                <a:srgbClr val="FF0000"/>
              </a:buClr>
              <a:buSzPct val="100000"/>
              <a:defRPr/>
            </a:pPr>
            <a:endParaRPr lang="fr-FR">
              <a:solidFill>
                <a:srgbClr val="3D566E"/>
              </a:solidFill>
              <a:latin typeface="Calibri"/>
            </a:endParaRPr>
          </a:p>
        </p:txBody>
      </p:sp>
      <p:sp>
        <p:nvSpPr>
          <p:cNvPr id="5" name="Espace réservé de la date 4"/>
          <p:cNvSpPr>
            <a:spLocks noGrp="1"/>
          </p:cNvSpPr>
          <p:nvPr>
            <p:ph type="dt" sz="half" idx="10"/>
          </p:nvPr>
        </p:nvSpPr>
        <p:spPr/>
        <p:txBody>
          <a:bodyPr/>
          <a:lstStyle/>
          <a:p>
            <a:pPr algn="r"/>
            <a:fld id="{F008D9A9-1127-4E68-9676-64A99D232514}"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10" name="Rectangle 9"/>
          <p:cNvSpPr/>
          <p:nvPr/>
        </p:nvSpPr>
        <p:spPr>
          <a:xfrm>
            <a:off x="294694" y="4223552"/>
            <a:ext cx="8455898" cy="501124"/>
          </a:xfrm>
          <a:prstGeom prst="rect">
            <a:avLst/>
          </a:prstGeom>
          <a:solidFill>
            <a:srgbClr val="0C5076"/>
          </a:solidFill>
          <a:ln w="12700" cap="flat" cmpd="sng" algn="ctr">
            <a:solidFill>
              <a:srgbClr val="3D566E"/>
            </a:solidFill>
            <a:prstDash val="solid"/>
          </a:ln>
          <a:effectLst/>
        </p:spPr>
        <p:txBody>
          <a:bodyPr lIns="91440" tIns="45720" rIns="91440" bIns="45720" rtlCol="0" anchor="ctr"/>
          <a:lstStyle/>
          <a:p>
            <a:pPr marL="0" lvl="1" defTabSz="457200">
              <a:lnSpc>
                <a:spcPct val="90000"/>
              </a:lnSpc>
              <a:buSzPct val="100000"/>
              <a:defRPr/>
            </a:pPr>
            <a:r>
              <a:rPr lang="fr-FR" b="1" u="sng" dirty="0">
                <a:solidFill>
                  <a:srgbClr val="F28E65"/>
                </a:solidFill>
                <a:effectLst>
                  <a:outerShdw blurRad="38100" dist="38100" dir="2700000" algn="tl">
                    <a:srgbClr val="000000">
                      <a:alpha val="43137"/>
                    </a:srgbClr>
                  </a:outerShdw>
                </a:effectLst>
              </a:rPr>
              <a:t>Conseil Parcoursup</a:t>
            </a:r>
            <a:r>
              <a:rPr lang="fr-FR" b="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noProof="0" dirty="0">
                <a:solidFill>
                  <a:schemeClr val="bg1"/>
                </a:solidFill>
              </a:rPr>
              <a:t>diversifiez </a:t>
            </a:r>
            <a:r>
              <a:rPr lang="fr-FR" sz="1600" i="1" kern="0" dirty="0">
                <a:solidFill>
                  <a:schemeClr val="bg1"/>
                </a:solidFill>
              </a:rPr>
              <a:t>vos vœux</a:t>
            </a:r>
            <a:r>
              <a:rPr lang="fr-FR" sz="1600" i="1" kern="0" noProof="0" dirty="0">
                <a:solidFill>
                  <a:schemeClr val="bg1"/>
                </a:solidFill>
              </a:rPr>
              <a:t> et </a:t>
            </a:r>
            <a:r>
              <a:rPr kumimoji="0" lang="fr-FR" sz="1600" b="0" i="1" u="none" strike="noStrike" kern="0" cap="none" spc="0" normalizeH="0" baseline="0" noProof="0" dirty="0">
                <a:ln>
                  <a:noFill/>
                </a:ln>
                <a:solidFill>
                  <a:schemeClr val="bg1"/>
                </a:solidFill>
                <a:effectLst/>
                <a:uLnTx/>
                <a:uFillTx/>
              </a:rPr>
              <a:t>évitez de n’en formuler qu’un seul (en 2020, les candidats ont formulé 9 vœux en moyenne).</a:t>
            </a:r>
          </a:p>
        </p:txBody>
      </p:sp>
      <p:sp>
        <p:nvSpPr>
          <p:cNvPr id="7" name="Rectangle à coins arrondis 6"/>
          <p:cNvSpPr/>
          <p:nvPr/>
        </p:nvSpPr>
        <p:spPr>
          <a:xfrm>
            <a:off x="6551029" y="76969"/>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val="2483535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400"/>
              <a:t>Focus sur les vœux multiples (1/4) </a:t>
            </a:r>
          </a:p>
        </p:txBody>
      </p:sp>
      <p:sp>
        <p:nvSpPr>
          <p:cNvPr id="3" name="Espace réservé du contenu 2"/>
          <p:cNvSpPr>
            <a:spLocks noGrp="1"/>
          </p:cNvSpPr>
          <p:nvPr>
            <p:ph sz="quarter" idx="14"/>
          </p:nvPr>
        </p:nvSpPr>
        <p:spPr>
          <a:xfrm>
            <a:off x="251522" y="1431720"/>
            <a:ext cx="8406337" cy="3435886"/>
          </a:xfrm>
        </p:spPr>
        <p:txBody>
          <a:bodyPr/>
          <a:lstStyle/>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Un vœu multiple est un regroupement de plusieurs formations similaires</a:t>
            </a:r>
            <a:r>
              <a:rPr lang="fr-FR" sz="1800">
                <a:ea typeface="Times New Roman" panose="02020603050405020304" pitchFamily="18" charset="0"/>
                <a:cs typeface="Times New Roman" panose="02020603050405020304" pitchFamily="18" charset="0"/>
              </a:rPr>
              <a:t> </a:t>
            </a:r>
            <a:r>
              <a:rPr lang="fr-FR" sz="1800">
                <a:solidFill>
                  <a:srgbClr val="3D566E"/>
                </a:solidFill>
              </a:rPr>
              <a:t>(exemple : le vœu multiple BTS « Management commercial opérationnel » qui regroupe toutes les formations de BTS « MCO » à l’échelle nationale).</a:t>
            </a:r>
          </a:p>
          <a:p>
            <a:pPr marL="0" lvl="1" indent="0" defTabSz="457200">
              <a:lnSpc>
                <a:spcPct val="110000"/>
              </a:lnSpc>
              <a:spcBef>
                <a:spcPct val="20000"/>
              </a:spcBef>
              <a:spcAft>
                <a:spcPts val="0"/>
              </a:spcAft>
              <a:buClr>
                <a:srgbClr val="FF0000"/>
              </a:buClr>
              <a:buNone/>
              <a:defRPr/>
            </a:pPr>
            <a:endParaRPr lang="fr-FR" sz="1100">
              <a:solidFill>
                <a:srgbClr val="3D566E"/>
              </a:solidFill>
            </a:endParaRPr>
          </a:p>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Un vœu multiple compte pour un vœu </a:t>
            </a:r>
            <a:r>
              <a:rPr lang="fr-FR" sz="1800">
                <a:solidFill>
                  <a:srgbClr val="3D566E"/>
                </a:solidFill>
              </a:rPr>
              <a:t>parmi les 10 vœux possibles.</a:t>
            </a:r>
          </a:p>
          <a:p>
            <a:pPr marL="0" lvl="1" indent="0" defTabSz="457200">
              <a:spcBef>
                <a:spcPts val="0"/>
              </a:spcBef>
              <a:spcAft>
                <a:spcPts val="0"/>
              </a:spcAft>
              <a:buClr>
                <a:srgbClr val="FF0000"/>
              </a:buClr>
              <a:buNone/>
              <a:defRPr/>
            </a:pPr>
            <a:endParaRPr lang="fr-FR" sz="1100">
              <a:solidFill>
                <a:srgbClr val="3D566E"/>
              </a:solidFill>
            </a:endParaRPr>
          </a:p>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Chaque vœu multiple est composé de sous-vœux qui correspondent chacun à un établissement différent.</a:t>
            </a:r>
            <a:r>
              <a:rPr lang="fr-FR" sz="1800">
                <a:solidFill>
                  <a:srgbClr val="3D566E"/>
                </a:solidFill>
              </a:rPr>
              <a:t> Vous pouvez choisir un ou plusieurs établissements, sans avoir besoin de les classer. </a:t>
            </a:r>
          </a:p>
        </p:txBody>
      </p:sp>
      <p:sp>
        <p:nvSpPr>
          <p:cNvPr id="5" name="Espace réservé de la date 4"/>
          <p:cNvSpPr>
            <a:spLocks noGrp="1"/>
          </p:cNvSpPr>
          <p:nvPr>
            <p:ph type="dt" sz="half" idx="10"/>
          </p:nvPr>
        </p:nvSpPr>
        <p:spPr/>
        <p:txBody>
          <a:bodyPr/>
          <a:lstStyle/>
          <a:p>
            <a:pPr algn="r"/>
            <a:fld id="{CFFED0CB-98EC-4692-ADB6-485D6133F328}"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
        <p:nvSpPr>
          <p:cNvPr id="7" name="Rectangle 6"/>
          <p:cNvSpPr/>
          <p:nvPr/>
        </p:nvSpPr>
        <p:spPr>
          <a:xfrm>
            <a:off x="337419" y="4155926"/>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b="1" i="1" u="sng" dirty="0">
                <a:solidFill>
                  <a:srgbClr val="F28E65"/>
                </a:solidFill>
              </a:rPr>
              <a:t>A noter</a:t>
            </a:r>
            <a:r>
              <a:rPr lang="fr-FR" b="1" i="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dirty="0">
                <a:solidFill>
                  <a:schemeClr val="bg1"/>
                </a:solidFill>
              </a:rPr>
              <a:t>Il n’est possible de sélectionner que </a:t>
            </a:r>
            <a:r>
              <a:rPr kumimoji="0" lang="fr-FR" sz="1600" b="0" i="1" u="none" strike="noStrike" kern="0" cap="none" spc="0" normalizeH="0" baseline="0" noProof="0" dirty="0">
                <a:ln>
                  <a:noFill/>
                </a:ln>
                <a:solidFill>
                  <a:schemeClr val="bg1"/>
                </a:solidFill>
                <a:effectLst/>
                <a:uLnTx/>
                <a:uFillTx/>
              </a:rPr>
              <a:t>5 </a:t>
            </a:r>
            <a:r>
              <a:rPr lang="fr-FR" sz="1600" i="1" kern="0" noProof="0" dirty="0">
                <a:solidFill>
                  <a:schemeClr val="bg1"/>
                </a:solidFill>
              </a:rPr>
              <a:t>vœux multiples maximum pour les filières IFSI, orthoptie, audioprothèse et orthophonie qui sont regroupées au niveau territorial.</a:t>
            </a:r>
            <a:endParaRPr kumimoji="0" lang="fr-FR" sz="1600" b="0" i="1" u="none" strike="noStrike" kern="0" cap="none" spc="0" normalizeH="0" baseline="0" noProof="0" dirty="0">
              <a:ln>
                <a:noFill/>
              </a:ln>
              <a:solidFill>
                <a:schemeClr val="bg1"/>
              </a:solidFill>
              <a:effectLst/>
              <a:uLnTx/>
              <a:uFillTx/>
            </a:endParaRP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val="2666502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400"/>
              <a:t>Focus sur les vœux multiples (2/4) </a:t>
            </a:r>
          </a:p>
        </p:txBody>
      </p:sp>
      <p:sp>
        <p:nvSpPr>
          <p:cNvPr id="3" name="Espace réservé du contenu 2"/>
          <p:cNvSpPr>
            <a:spLocks noGrp="1"/>
          </p:cNvSpPr>
          <p:nvPr>
            <p:ph sz="quarter" idx="14"/>
          </p:nvPr>
        </p:nvSpPr>
        <p:spPr>
          <a:xfrm>
            <a:off x="251520" y="1275606"/>
            <a:ext cx="8424000" cy="3507894"/>
          </a:xfrm>
        </p:spPr>
        <p:txBody>
          <a:bodyPr/>
          <a:lstStyle/>
          <a:p>
            <a:endParaRPr lang="fr-FR" sz="1400" b="1" dirty="0">
              <a:solidFill>
                <a:srgbClr val="3D566E"/>
              </a:solidFill>
              <a:latin typeface="Calibri"/>
            </a:endParaRPr>
          </a:p>
          <a:p>
            <a:r>
              <a:rPr lang="fr-FR" sz="1800" b="1" dirty="0"/>
              <a:t>Les formations dont </a:t>
            </a:r>
            <a:r>
              <a:rPr lang="fr-FR" sz="1800" b="1" u="sng" dirty="0"/>
              <a:t>le nombre de sous-vœux est </a:t>
            </a:r>
            <a:r>
              <a:rPr lang="fr-FR" sz="1700" b="1" u="sng" dirty="0">
                <a:solidFill>
                  <a:srgbClr val="F28E65"/>
                </a:solidFill>
              </a:rPr>
              <a:t>limité à 10 par vœu multiple dans la limite de 20 sous-vœux au total</a:t>
            </a:r>
            <a:r>
              <a:rPr lang="fr-FR" sz="1800" b="1" dirty="0"/>
              <a:t> : </a:t>
            </a:r>
            <a:endParaRPr lang="fr-FR" sz="1600" b="1" dirty="0">
              <a:solidFill>
                <a:srgbClr val="3D566E"/>
              </a:solidFill>
            </a:endParaRPr>
          </a:p>
          <a:p>
            <a:pPr marL="171450" indent="-171450">
              <a:lnSpc>
                <a:spcPct val="150000"/>
              </a:lnSpc>
              <a:buFont typeface="Arial" panose="020B0604020202020204" pitchFamily="34" charset="0"/>
              <a:buChar char="•"/>
            </a:pPr>
            <a:r>
              <a:rPr lang="fr-FR" sz="1700" b="1" dirty="0">
                <a:solidFill>
                  <a:srgbClr val="F28E65"/>
                </a:solidFill>
              </a:rPr>
              <a:t>Les BTS et les BUT </a:t>
            </a:r>
            <a:r>
              <a:rPr lang="fr-FR" sz="1700" dirty="0"/>
              <a:t>regroupés par </a:t>
            </a:r>
            <a:r>
              <a:rPr lang="fr-FR" sz="1700" b="1" dirty="0">
                <a:solidFill>
                  <a:srgbClr val="F28E65"/>
                </a:solidFill>
              </a:rPr>
              <a:t>spécialité à l’échelle nationale </a:t>
            </a:r>
          </a:p>
          <a:p>
            <a:pPr marL="171450" indent="-171450">
              <a:lnSpc>
                <a:spcPct val="150000"/>
              </a:lnSpc>
              <a:buFont typeface="Arial" panose="020B0604020202020204" pitchFamily="34" charset="0"/>
              <a:buChar char="•"/>
            </a:pPr>
            <a:r>
              <a:rPr lang="fr-FR" sz="1700" b="1" dirty="0">
                <a:solidFill>
                  <a:srgbClr val="F28E65"/>
                </a:solidFill>
              </a:rPr>
              <a:t>Les DN MADE </a:t>
            </a:r>
            <a:r>
              <a:rPr lang="fr-FR" sz="1700" dirty="0"/>
              <a:t>regroupés par </a:t>
            </a:r>
            <a:r>
              <a:rPr lang="fr-FR" sz="1700" b="1" dirty="0">
                <a:solidFill>
                  <a:srgbClr val="F28E65"/>
                </a:solidFill>
              </a:rPr>
              <a:t>mention à l’échelle nationale </a:t>
            </a:r>
          </a:p>
          <a:p>
            <a:pPr marL="171450" indent="-171450">
              <a:lnSpc>
                <a:spcPct val="150000"/>
              </a:lnSpc>
              <a:buFont typeface="Arial" panose="020B0604020202020204" pitchFamily="34" charset="0"/>
              <a:buChar char="•"/>
            </a:pPr>
            <a:r>
              <a:rPr lang="fr-FR" sz="1700" b="1" dirty="0">
                <a:solidFill>
                  <a:srgbClr val="F28E65"/>
                </a:solidFill>
              </a:rPr>
              <a:t>Les DCG</a:t>
            </a:r>
            <a:r>
              <a:rPr lang="fr-FR" sz="1700" dirty="0">
                <a:solidFill>
                  <a:srgbClr val="F28E65"/>
                </a:solidFill>
              </a:rPr>
              <a:t> </a:t>
            </a:r>
            <a:r>
              <a:rPr lang="fr-FR" sz="1700" dirty="0"/>
              <a:t>(diplôme de comptabilité et de gestion) regroupés à </a:t>
            </a:r>
            <a:r>
              <a:rPr lang="fr-FR" sz="1700" b="1" dirty="0">
                <a:solidFill>
                  <a:srgbClr val="F28E65"/>
                </a:solidFill>
              </a:rPr>
              <a:t>l’échelle nationale </a:t>
            </a:r>
          </a:p>
          <a:p>
            <a:pPr marL="171450" indent="-171450">
              <a:lnSpc>
                <a:spcPct val="150000"/>
              </a:lnSpc>
              <a:buFont typeface="Arial" panose="020B0604020202020204" pitchFamily="34" charset="0"/>
              <a:buChar char="•"/>
            </a:pPr>
            <a:r>
              <a:rPr lang="fr-FR" sz="1700" b="1" dirty="0">
                <a:solidFill>
                  <a:srgbClr val="F28E65"/>
                </a:solidFill>
              </a:rPr>
              <a:t>Les classes prépas </a:t>
            </a:r>
            <a:r>
              <a:rPr lang="fr-FR" sz="1700" dirty="0"/>
              <a:t>regroupées</a:t>
            </a:r>
            <a:r>
              <a:rPr lang="fr-FR" sz="1700" dirty="0">
                <a:solidFill>
                  <a:srgbClr val="3D566E"/>
                </a:solidFill>
              </a:rPr>
              <a:t> </a:t>
            </a:r>
            <a:r>
              <a:rPr lang="fr-FR" sz="1700" b="1" dirty="0">
                <a:solidFill>
                  <a:srgbClr val="F28E65"/>
                </a:solidFill>
              </a:rPr>
              <a:t>par voie à l’échelle </a:t>
            </a:r>
            <a:r>
              <a:rPr lang="fr-FR" sz="1700" b="1" dirty="0" smtClean="0">
                <a:solidFill>
                  <a:srgbClr val="F28E65"/>
                </a:solidFill>
              </a:rPr>
              <a:t>nationale</a:t>
            </a:r>
          </a:p>
          <a:p>
            <a:pPr marL="171450" indent="-171450">
              <a:lnSpc>
                <a:spcPct val="150000"/>
              </a:lnSpc>
              <a:buFont typeface="Arial" panose="020B0604020202020204" pitchFamily="34" charset="0"/>
              <a:buChar char="•"/>
            </a:pPr>
            <a:r>
              <a:rPr lang="fr-FR" sz="1800" b="1" dirty="0">
                <a:solidFill>
                  <a:srgbClr val="F28E65"/>
                </a:solidFill>
              </a:rPr>
              <a:t>Les EFTS </a:t>
            </a:r>
            <a:r>
              <a:rPr lang="fr-FR" sz="1800" dirty="0"/>
              <a:t>(Etablissements de Formation en Travail Social) </a:t>
            </a:r>
            <a:r>
              <a:rPr lang="fr-FR" sz="1800" dirty="0">
                <a:solidFill>
                  <a:srgbClr val="3D566E"/>
                </a:solidFill>
              </a:rPr>
              <a:t>regroupés par </a:t>
            </a:r>
            <a:r>
              <a:rPr lang="fr-FR" sz="1800" b="1" dirty="0">
                <a:solidFill>
                  <a:srgbClr val="F28E65"/>
                </a:solidFill>
              </a:rPr>
              <a:t>diplôme d’Etat à l’échelle nationale </a:t>
            </a:r>
            <a:endParaRPr lang="fr-FR" sz="1800" dirty="0">
              <a:solidFill>
                <a:srgbClr val="3D566E"/>
              </a:solidFill>
            </a:endParaRPr>
          </a:p>
          <a:p>
            <a:pPr marL="171450" indent="-171450">
              <a:lnSpc>
                <a:spcPct val="150000"/>
              </a:lnSpc>
              <a:buFont typeface="Arial" panose="020B0604020202020204" pitchFamily="34" charset="0"/>
              <a:buChar char="•"/>
            </a:pPr>
            <a:endParaRPr lang="fr-FR" sz="1700" b="1" dirty="0">
              <a:solidFill>
                <a:srgbClr val="F28E65"/>
              </a:solidFill>
            </a:endParaRPr>
          </a:p>
          <a:p>
            <a:pPr marL="171450" indent="-171450">
              <a:buFont typeface="Arial" panose="020B0604020202020204" pitchFamily="34" charset="0"/>
              <a:buChar char="•"/>
            </a:pPr>
            <a:endParaRPr lang="fr-FR" sz="1400" b="1" dirty="0">
              <a:solidFill>
                <a:srgbClr val="F28E65"/>
              </a:solidFill>
              <a:latin typeface="Calibri"/>
            </a:endParaRPr>
          </a:p>
          <a:p>
            <a:r>
              <a:rPr lang="fr-FR" sz="1400" b="1" dirty="0">
                <a:solidFill>
                  <a:srgbClr val="F28E65"/>
                </a:solidFill>
                <a:latin typeface="Calibri"/>
              </a:rPr>
              <a:t>                                 </a:t>
            </a:r>
          </a:p>
          <a:p>
            <a:endParaRPr lang="fr-FR" sz="1400" b="1" dirty="0">
              <a:solidFill>
                <a:srgbClr val="F28E65"/>
              </a:solidFill>
              <a:latin typeface="Calibri"/>
            </a:endParaRPr>
          </a:p>
        </p:txBody>
      </p:sp>
      <p:sp>
        <p:nvSpPr>
          <p:cNvPr id="5" name="Espace réservé de la date 4"/>
          <p:cNvSpPr>
            <a:spLocks noGrp="1"/>
          </p:cNvSpPr>
          <p:nvPr>
            <p:ph type="dt" sz="half" idx="10"/>
          </p:nvPr>
        </p:nvSpPr>
        <p:spPr/>
        <p:txBody>
          <a:bodyPr/>
          <a:lstStyle/>
          <a:p>
            <a:pPr algn="r"/>
            <a:fld id="{7A22F003-EED6-45F3-9684-AF4C688BFAA3}"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val="1702998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720000"/>
          </a:xfrm>
        </p:spPr>
        <p:txBody>
          <a:bodyPr/>
          <a:lstStyle/>
          <a:p>
            <a:r>
              <a:rPr lang="fr-FR" sz="2400"/>
              <a:t>Focus sur les vœux multiples (3/4)</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59999" y="1179297"/>
            <a:ext cx="8424000" cy="3651910"/>
          </a:xfrm>
        </p:spPr>
        <p:txBody>
          <a:bodyPr/>
          <a:lstStyle/>
          <a:p>
            <a:r>
              <a:rPr lang="fr-FR" sz="1800" b="1" dirty="0">
                <a:latin typeface="Arial"/>
                <a:cs typeface="Arial"/>
              </a:rPr>
              <a:t>Les formations dont </a:t>
            </a:r>
            <a:r>
              <a:rPr lang="fr-FR" sz="1800" b="1" u="sng" dirty="0">
                <a:latin typeface="Arial"/>
                <a:cs typeface="Arial"/>
              </a:rPr>
              <a:t>le nombre de sous-vœux n’est pas limité : </a:t>
            </a:r>
            <a:endParaRPr lang="fr-FR" sz="1800" b="1"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fr-FR" sz="1600" b="1" dirty="0">
                <a:solidFill>
                  <a:srgbClr val="F28E65"/>
                </a:solidFill>
              </a:rPr>
              <a:t>Les IFSI </a:t>
            </a:r>
            <a:r>
              <a:rPr lang="fr-FR" sz="1600" dirty="0">
                <a:solidFill>
                  <a:srgbClr val="3D566E"/>
                </a:solidFill>
              </a:rPr>
              <a:t>(Instituts de Formation en Soins Infirmiers) et </a:t>
            </a:r>
            <a:r>
              <a:rPr lang="fr-FR" sz="1600" b="1" dirty="0">
                <a:solidFill>
                  <a:srgbClr val="F28E65"/>
                </a:solidFill>
              </a:rPr>
              <a:t>les instituts d'orthophonie, orthoptie et audioprothèse </a:t>
            </a:r>
            <a:r>
              <a:rPr lang="fr-FR" sz="1600" dirty="0">
                <a:solidFill>
                  <a:srgbClr val="3D566E"/>
                </a:solidFill>
              </a:rPr>
              <a:t>regroupés à </a:t>
            </a:r>
            <a:r>
              <a:rPr lang="fr-FR" sz="1600" b="1" dirty="0">
                <a:solidFill>
                  <a:srgbClr val="F28E65"/>
                </a:solidFill>
              </a:rPr>
              <a:t>l’échelle territoriale</a:t>
            </a:r>
            <a:r>
              <a:rPr lang="fr-FR" sz="1600" dirty="0">
                <a:solidFill>
                  <a:srgbClr val="3D566E"/>
                </a:solidFill>
              </a:rPr>
              <a:t>. A noter </a:t>
            </a:r>
            <a:r>
              <a:rPr lang="fr-FR" sz="1600" b="1" dirty="0">
                <a:solidFill>
                  <a:srgbClr val="3D566E"/>
                </a:solidFill>
              </a:rPr>
              <a:t>: </a:t>
            </a:r>
            <a:r>
              <a:rPr lang="fr-FR" sz="1600" b="1" dirty="0">
                <a:solidFill>
                  <a:srgbClr val="F28E65"/>
                </a:solidFill>
              </a:rPr>
              <a:t>limitation de 5 vœux multiples maximum par filière </a:t>
            </a:r>
          </a:p>
          <a:p>
            <a:pPr marL="171450" lvl="0" indent="-171450">
              <a:buFont typeface="Arial" panose="020B0604020202020204" pitchFamily="34" charset="0"/>
              <a:buChar char="•"/>
            </a:pPr>
            <a:r>
              <a:rPr lang="fr-FR" sz="1600" b="1" dirty="0" smtClean="0">
                <a:solidFill>
                  <a:srgbClr val="F28E65"/>
                </a:solidFill>
              </a:rPr>
              <a:t>Les </a:t>
            </a:r>
            <a:r>
              <a:rPr lang="fr-FR" sz="1600" b="1" dirty="0">
                <a:solidFill>
                  <a:srgbClr val="F28E65"/>
                </a:solidFill>
              </a:rPr>
              <a:t>écoles d'ingénieurs et de commerce/management </a:t>
            </a:r>
            <a:r>
              <a:rPr lang="fr-FR" sz="1600" dirty="0">
                <a:solidFill>
                  <a:srgbClr val="3D566E"/>
                </a:solidFill>
              </a:rPr>
              <a:t>regroupées </a:t>
            </a:r>
            <a:r>
              <a:rPr lang="fr-FR" sz="1600" b="1" dirty="0">
                <a:solidFill>
                  <a:srgbClr val="F28E65"/>
                </a:solidFill>
              </a:rPr>
              <a:t>en réseau </a:t>
            </a:r>
            <a:r>
              <a:rPr lang="fr-FR" sz="1600" dirty="0">
                <a:solidFill>
                  <a:srgbClr val="3D566E"/>
                </a:solidFill>
              </a:rPr>
              <a:t>et qui </a:t>
            </a:r>
            <a:r>
              <a:rPr lang="fr-FR" sz="1600" b="1" dirty="0">
                <a:solidFill>
                  <a:srgbClr val="F28E65"/>
                </a:solidFill>
              </a:rPr>
              <a:t>recrutent sur concours commun </a:t>
            </a:r>
          </a:p>
          <a:p>
            <a:pPr marL="171450" lvl="0" indent="-171450">
              <a:buFont typeface="Arial" panose="020B0604020202020204" pitchFamily="34" charset="0"/>
              <a:buChar char="•"/>
            </a:pPr>
            <a:r>
              <a:rPr lang="fr-FR" sz="1600" b="1" dirty="0">
                <a:solidFill>
                  <a:srgbClr val="F28E65"/>
                </a:solidFill>
              </a:rPr>
              <a:t>Le réseau des Sciences Po / IEP </a:t>
            </a:r>
            <a:r>
              <a:rPr lang="fr-FR" sz="1600" dirty="0">
                <a:solidFill>
                  <a:srgbClr val="3D566E"/>
                </a:solidFill>
              </a:rPr>
              <a:t>(Aix, Lille, Lyon, Rennes, Saint-Germain-en-Laye, Strasbourg et Toulouse) et </a:t>
            </a:r>
            <a:r>
              <a:rPr lang="fr-FR" sz="1600" b="1" dirty="0">
                <a:solidFill>
                  <a:srgbClr val="F28E65"/>
                </a:solidFill>
              </a:rPr>
              <a:t>Sciences Po / IEP Paris </a:t>
            </a:r>
          </a:p>
          <a:p>
            <a:pPr marL="171450" lvl="0" indent="-171450">
              <a:buFont typeface="Arial" panose="020B0604020202020204" pitchFamily="34" charset="0"/>
              <a:buChar char="•"/>
            </a:pPr>
            <a:r>
              <a:rPr lang="fr-FR" sz="1600" b="1" dirty="0">
                <a:solidFill>
                  <a:srgbClr val="F28E65"/>
                </a:solidFill>
              </a:rPr>
              <a:t> Les parcours spécifiques "accès santé" (PASS) en Ile-de-France </a:t>
            </a:r>
            <a:r>
              <a:rPr lang="fr-FR" sz="1600" dirty="0">
                <a:solidFill>
                  <a:srgbClr val="3D566E"/>
                </a:solidFill>
              </a:rPr>
              <a:t>regroupés à l’échelle régionale </a:t>
            </a:r>
          </a:p>
          <a:p>
            <a:pPr marL="171450" indent="-171450">
              <a:buFont typeface="Arial" panose="020B0604020202020204" pitchFamily="34" charset="0"/>
              <a:buChar char="•"/>
            </a:pPr>
            <a:r>
              <a:rPr lang="fr-FR" sz="1600" b="1" dirty="0">
                <a:solidFill>
                  <a:srgbClr val="F28E65"/>
                </a:solidFill>
              </a:rPr>
              <a:t>Le concours commun des écoles nationales vétérinaires </a:t>
            </a:r>
            <a:r>
              <a:rPr lang="fr-FR" sz="1400" b="1" dirty="0">
                <a:solidFill>
                  <a:srgbClr val="F28E65"/>
                </a:solidFill>
              </a:rPr>
              <a:t>   </a:t>
            </a:r>
            <a:endParaRPr lang="fr-FR" sz="1400" b="1" dirty="0">
              <a:solidFill>
                <a:srgbClr val="F28E65"/>
              </a:solidFill>
              <a:cs typeface="Arial"/>
            </a:endParaRPr>
          </a:p>
          <a:p>
            <a:endParaRPr lang="fr-FR" dirty="0"/>
          </a:p>
        </p:txBody>
      </p:sp>
      <p:sp>
        <p:nvSpPr>
          <p:cNvPr id="5" name="Espace réservé de la date 4"/>
          <p:cNvSpPr>
            <a:spLocks noGrp="1"/>
          </p:cNvSpPr>
          <p:nvPr>
            <p:ph type="dt" sz="half" idx="10"/>
          </p:nvPr>
        </p:nvSpPr>
        <p:spPr/>
        <p:txBody>
          <a:bodyPr/>
          <a:lstStyle/>
          <a:p>
            <a:pPr algn="r"/>
            <a:fld id="{6521A3BE-C548-465D-8389-3DBCA6A75667}"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val="2007359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vœux multiples : exemples (4/4)</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
        <p:nvSpPr>
          <p:cNvPr id="8" name="Espace réservé du contenu 7"/>
          <p:cNvSpPr>
            <a:spLocks noGrp="1"/>
          </p:cNvSpPr>
          <p:nvPr>
            <p:ph sz="quarter" idx="14"/>
          </p:nvPr>
        </p:nvSpPr>
        <p:spPr>
          <a:xfrm>
            <a:off x="251520" y="1275606"/>
            <a:ext cx="8514816" cy="2952328"/>
          </a:xfrm>
        </p:spPr>
        <p:txBody>
          <a:bodyPr/>
          <a:lstStyle/>
          <a:p>
            <a:pPr>
              <a:spcAft>
                <a:spcPts val="0"/>
              </a:spcAft>
              <a:defRPr/>
            </a:pPr>
            <a:endParaRPr lang="fr-FR" sz="1600" b="1">
              <a:solidFill>
                <a:srgbClr val="F28E65"/>
              </a:solidFill>
            </a:endParaRPr>
          </a:p>
          <a:p>
            <a:pPr>
              <a:spcAft>
                <a:spcPts val="0"/>
              </a:spcAft>
              <a:defRPr/>
            </a:pPr>
            <a:r>
              <a:rPr lang="fr-FR" sz="1600" b="1">
                <a:solidFill>
                  <a:srgbClr val="F28E65"/>
                </a:solidFill>
              </a:rPr>
              <a:t>Vous demandez un BTS « Métiers de la chimie » dans 7 établissements différents</a:t>
            </a:r>
          </a:p>
          <a:p>
            <a:pPr marL="285750" indent="-285750">
              <a:spcAft>
                <a:spcPts val="0"/>
              </a:spcAft>
              <a:buFont typeface="Wingdings" panose="05000000000000000000" pitchFamily="2" charset="2"/>
              <a:buChar char="à"/>
              <a:defRPr/>
            </a:pPr>
            <a:r>
              <a:rPr lang="fr-FR" sz="1600">
                <a:sym typeface="Wingdings" panose="05000000000000000000" pitchFamily="2" charset="2"/>
              </a:rPr>
              <a:t>Dans votre dossier, ces demandes comptent pour 1 vœu multiple (le BTS) et 7 sous-vœux (les établissements) qui sont décomptés dans la limite des 20 sous-vœux autorisés. </a:t>
            </a:r>
          </a:p>
          <a:p>
            <a:pPr>
              <a:spcAft>
                <a:spcPts val="0"/>
              </a:spcAft>
              <a:defRPr/>
            </a:pPr>
            <a:endParaRPr lang="fr-FR" sz="1600">
              <a:sym typeface="Wingdings" panose="05000000000000000000" pitchFamily="2" charset="2"/>
            </a:endParaRPr>
          </a:p>
          <a:p>
            <a:pPr defTabSz="457200">
              <a:spcAft>
                <a:spcPts val="0"/>
              </a:spcAft>
              <a:defRPr/>
            </a:pPr>
            <a:r>
              <a:rPr lang="fr-FR" sz="1600" b="1">
                <a:solidFill>
                  <a:srgbClr val="F28E65"/>
                </a:solidFill>
              </a:rPr>
              <a:t>Le regroupement d’instituts de formation en soins infirmiers (IFSI) de l’Université Bretagne Sud propose 3 instituts. Vous demandez deux instituts au sein de ce regroupement : </a:t>
            </a:r>
            <a:endParaRPr lang="fr-FR" sz="1600">
              <a:sym typeface="Wingdings" panose="05000000000000000000" pitchFamily="2" charset="2"/>
            </a:endParaRPr>
          </a:p>
          <a:p>
            <a:pPr marL="285750" indent="-285750">
              <a:spcAft>
                <a:spcPts val="0"/>
              </a:spcAft>
              <a:buFont typeface="Wingdings" panose="05000000000000000000" pitchFamily="2" charset="2"/>
              <a:buChar char="à"/>
              <a:defRPr/>
            </a:pPr>
            <a:r>
              <a:rPr lang="fr-FR" sz="1600">
                <a:sym typeface="Wingdings" panose="05000000000000000000" pitchFamily="2" charset="2"/>
              </a:rPr>
              <a:t>Dans votre dossier, ces demandes comptent pour 1 vœu multiple (le regroupement d’IFSI) et 2 sous-vœux (les instituts), qui ne sont pas décomptés. </a:t>
            </a:r>
          </a:p>
          <a:p>
            <a:pPr defTabSz="457200">
              <a:spcAft>
                <a:spcPts val="0"/>
              </a:spcAft>
              <a:defRPr/>
            </a:pPr>
            <a:endParaRPr lang="fr-FR" sz="1600" b="1"/>
          </a:p>
          <a:p>
            <a:pPr marL="742950" lvl="1" indent="-285750" defTabSz="457200">
              <a:spcBef>
                <a:spcPts val="0"/>
              </a:spcBef>
              <a:spcAft>
                <a:spcPts val="0"/>
              </a:spcAft>
              <a:defRPr/>
            </a:pPr>
            <a:endParaRPr lang="fr-FR" sz="1600">
              <a:solidFill>
                <a:srgbClr val="0C5076"/>
              </a:solidFill>
            </a:endParaRPr>
          </a:p>
          <a:p>
            <a:pPr marL="742950" lvl="1" indent="-285750" defTabSz="457200">
              <a:spcBef>
                <a:spcPts val="0"/>
              </a:spcBef>
              <a:spcAft>
                <a:spcPts val="0"/>
              </a:spcAft>
              <a:defRPr/>
            </a:pPr>
            <a:endParaRPr lang="fr-FR" sz="1600">
              <a:solidFill>
                <a:srgbClr val="0C5076"/>
              </a:solidFill>
            </a:endParaRPr>
          </a:p>
        </p:txBody>
      </p:sp>
      <p:sp>
        <p:nvSpPr>
          <p:cNvPr id="7" name="Rectangle 6"/>
          <p:cNvSpPr/>
          <p:nvPr/>
        </p:nvSpPr>
        <p:spPr>
          <a:xfrm>
            <a:off x="294694" y="4223552"/>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sz="1600" b="1" i="1" u="sng">
                <a:solidFill>
                  <a:srgbClr val="F28E65"/>
                </a:solidFill>
              </a:rPr>
              <a:t>A noter </a:t>
            </a:r>
            <a:r>
              <a:rPr kumimoji="0" lang="fr-FR" sz="1600" b="0" i="1" u="none" strike="noStrike" kern="0" cap="none" spc="0" normalizeH="0" baseline="0" noProof="0">
                <a:ln>
                  <a:noFill/>
                </a:ln>
                <a:solidFill>
                  <a:schemeClr val="bg1"/>
                </a:solidFill>
                <a:effectLst/>
                <a:uLnTx/>
                <a:uFillTx/>
              </a:rPr>
              <a:t>: rassurez-vous, dans</a:t>
            </a:r>
            <a:r>
              <a:rPr kumimoji="0" lang="fr-FR" sz="1600" b="0" i="1" u="none" strike="noStrike" kern="0" cap="none" spc="0" normalizeH="0" noProof="0">
                <a:ln>
                  <a:noFill/>
                </a:ln>
                <a:solidFill>
                  <a:schemeClr val="bg1"/>
                </a:solidFill>
                <a:effectLst/>
                <a:uLnTx/>
                <a:uFillTx/>
              </a:rPr>
              <a:t> votre dossier Parcoursup, un compteur de vœux permet de suivre les vœux multiples et sous-vœux formulés.</a:t>
            </a:r>
            <a:endParaRPr kumimoji="0" lang="fr-FR" sz="1600" b="0" i="1" u="none" strike="noStrike" kern="0" cap="none" spc="0" normalizeH="0" baseline="0" noProof="0">
              <a:ln>
                <a:noFill/>
              </a:ln>
              <a:solidFill>
                <a:schemeClr val="bg1"/>
              </a:solidFill>
              <a:effectLst/>
              <a:uLnTx/>
              <a:uFillTx/>
            </a:endParaRPr>
          </a:p>
        </p:txBody>
      </p:sp>
      <p:sp>
        <p:nvSpPr>
          <p:cNvPr id="9" name="Rectangle à coins arrondis 8"/>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val="1943004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vœux en apprentissage </a:t>
            </a:r>
          </a:p>
        </p:txBody>
      </p:sp>
      <p:sp>
        <p:nvSpPr>
          <p:cNvPr id="3" name="Espace réservé du contenu 2"/>
          <p:cNvSpPr>
            <a:spLocks noGrp="1"/>
          </p:cNvSpPr>
          <p:nvPr>
            <p:ph sz="quarter" idx="14"/>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rgbClr val="ED7454"/>
                </a:solidFill>
              </a:rPr>
              <a:t>Jusqu’à 10 vœux en apprentissage</a:t>
            </a:r>
            <a:r>
              <a:rPr lang="fr-FR" sz="1600" dirty="0"/>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rgbClr val="ED7454"/>
                </a:solidFill>
              </a:rPr>
              <a:t>Pas de date limite pour formuler des vœux en apprentissage </a:t>
            </a:r>
            <a:r>
              <a:rPr lang="fr-FR" sz="1600" dirty="0"/>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rgbClr val="ED7454"/>
                </a:solidFill>
              </a:rPr>
              <a:t>Une rubrique spécifique dans votre dossier pour vos vœux en apprentissage</a:t>
            </a:r>
          </a:p>
          <a:p>
            <a:endParaRPr lang="fr-FR" sz="800" dirty="0"/>
          </a:p>
          <a:p>
            <a:endParaRPr lang="fr-FR" sz="500"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
        <p:nvSpPr>
          <p:cNvPr id="7" name="Rectangle 6"/>
          <p:cNvSpPr/>
          <p:nvPr/>
        </p:nvSpPr>
        <p:spPr>
          <a:xfrm>
            <a:off x="328101" y="3628175"/>
            <a:ext cx="8455898" cy="828980"/>
          </a:xfrm>
          <a:prstGeom prst="rect">
            <a:avLst/>
          </a:prstGeom>
          <a:solidFill>
            <a:srgbClr val="0C5076"/>
          </a:solidFill>
          <a:ln w="12700" cap="flat" cmpd="sng" algn="ctr">
            <a:solidFill>
              <a:srgbClr val="3D566E"/>
            </a:solidFill>
            <a:prstDash val="solid"/>
          </a:ln>
          <a:effectLst/>
        </p:spPr>
        <p:txBody>
          <a:bodyPr rtlCol="0" anchor="ctr"/>
          <a:lstStyle/>
          <a:p>
            <a:pPr marL="0" lvl="1" defTabSz="457200">
              <a:lnSpc>
                <a:spcPct val="90000"/>
              </a:lnSpc>
              <a:buSzPct val="100000"/>
              <a:defRPr/>
            </a:pPr>
            <a:r>
              <a:rPr lang="fr-FR" sz="1600" b="1" i="1" u="sng" dirty="0">
                <a:solidFill>
                  <a:srgbClr val="ED7454"/>
                </a:solidFill>
              </a:rPr>
              <a:t>Rappel</a:t>
            </a:r>
            <a:r>
              <a:rPr lang="fr-FR" sz="1600" b="1" i="1" kern="0" dirty="0">
                <a:solidFill>
                  <a:schemeClr val="bg1"/>
                </a:solidFill>
              </a:rPr>
              <a:t> </a:t>
            </a:r>
            <a:r>
              <a:rPr lang="fr-FR" sz="1600" i="1" kern="0" dirty="0">
                <a:solidFill>
                  <a:schemeClr val="bg1"/>
                </a:solidFill>
              </a:rPr>
              <a:t>: les centres de formation en apprentissage ont pour mission d’accompagner les candidats en apprentissage pour trouver un employeur et signer un contrat d’apprentissage</a:t>
            </a:r>
            <a:r>
              <a:rPr lang="fr-FR" sz="1600" i="1" kern="0" dirty="0" smtClean="0">
                <a:solidFill>
                  <a:schemeClr val="bg1"/>
                </a:solidFill>
              </a:rPr>
              <a:t>.</a:t>
            </a:r>
          </a:p>
          <a:p>
            <a:pPr marL="0" lvl="1" defTabSz="457200">
              <a:lnSpc>
                <a:spcPct val="90000"/>
              </a:lnSpc>
              <a:buSzPct val="100000"/>
              <a:defRPr/>
            </a:pPr>
            <a:r>
              <a:rPr lang="fr-FR" sz="1600" i="1" kern="0" dirty="0" smtClean="0">
                <a:solidFill>
                  <a:schemeClr val="bg1"/>
                </a:solidFill>
              </a:rPr>
              <a:t>Retrouvez des conseils pour trouver un employeur sur Parcoursup.fr  </a:t>
            </a:r>
            <a:endParaRPr kumimoji="0" lang="fr-FR" sz="1600" b="0" i="1"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224629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 secteur géographique (1/2) </a:t>
            </a:r>
          </a:p>
        </p:txBody>
      </p:sp>
      <p:sp>
        <p:nvSpPr>
          <p:cNvPr id="3" name="Espace réservé du contenu 2"/>
          <p:cNvSpPr>
            <a:spLocks noGrp="1"/>
          </p:cNvSpPr>
          <p:nvPr>
            <p:ph sz="quarter" idx="14"/>
          </p:nvPr>
        </p:nvSpPr>
        <p:spPr>
          <a:xfrm>
            <a:off x="368876" y="1275607"/>
            <a:ext cx="8523604" cy="3363878"/>
          </a:xfrm>
        </p:spPr>
        <p:txBody>
          <a:bodyPr/>
          <a:lstStyle/>
          <a:p>
            <a:pPr marL="0" lvl="1" indent="0">
              <a:buSzPct val="100000"/>
              <a:buNone/>
            </a:pPr>
            <a:r>
              <a:rPr lang="fr-FR" sz="1700" b="1" dirty="0">
                <a:solidFill>
                  <a:srgbClr val="F28E65"/>
                </a:solidFill>
              </a:rPr>
              <a:t>Pour les formations sélectives (BTS, BUT, IFSI, écoles…)  </a:t>
            </a:r>
            <a:r>
              <a:rPr lang="fr-FR" sz="1700" dirty="0"/>
              <a:t> </a:t>
            </a:r>
            <a:endParaRPr lang="fr-FR" dirty="0"/>
          </a:p>
          <a:p>
            <a:pPr marL="177800" lvl="1" indent="-177800">
              <a:lnSpc>
                <a:spcPct val="80000"/>
              </a:lnSpc>
              <a:buClr>
                <a:srgbClr val="EC130E"/>
              </a:buClr>
              <a:buSzPct val="100000"/>
              <a:buFont typeface="Lucida Grande"/>
              <a:buChar char="&gt;"/>
              <a:defRPr/>
            </a:pPr>
            <a:r>
              <a:rPr lang="fr-FR" sz="1600" dirty="0">
                <a:solidFill>
                  <a:srgbClr val="0C5076"/>
                </a:solidFill>
              </a:rPr>
              <a:t>Les lycéens peuvent faire des vœux pour les formations qui les intéressent où qu’elles soient, dans leur académie ou en dehors. </a:t>
            </a:r>
            <a:r>
              <a:rPr lang="fr-FR" sz="1600" b="1" u="sng" dirty="0">
                <a:solidFill>
                  <a:srgbClr val="0C5076"/>
                </a:solidFill>
              </a:rPr>
              <a:t>Il n’y a pas de secteur géographique. </a:t>
            </a:r>
            <a:endParaRPr lang="fr-FR" sz="1700" dirty="0">
              <a:solidFill>
                <a:srgbClr val="F28E65"/>
              </a:solidFill>
            </a:endParaRPr>
          </a:p>
          <a:p>
            <a:pPr marL="177800" lvl="1" indent="-177800">
              <a:lnSpc>
                <a:spcPct val="80000"/>
              </a:lnSpc>
              <a:buClr>
                <a:srgbClr val="EC130E"/>
              </a:buClr>
              <a:buSzPct val="100000"/>
              <a:buFont typeface="Lucida Grande"/>
              <a:buChar char="&gt;"/>
              <a:defRPr/>
            </a:pPr>
            <a:endParaRPr lang="fr-FR" sz="1700" b="1" dirty="0">
              <a:solidFill>
                <a:srgbClr val="F28E65"/>
              </a:solidFill>
            </a:endParaRPr>
          </a:p>
          <a:p>
            <a:pPr marL="177800" lvl="1" indent="-177800">
              <a:lnSpc>
                <a:spcPct val="80000"/>
              </a:lnSpc>
              <a:buClr>
                <a:srgbClr val="EC130E"/>
              </a:buClr>
              <a:buSzPct val="100000"/>
              <a:buFont typeface="Lucida Grande"/>
              <a:buChar char="&gt;"/>
              <a:defRPr/>
            </a:pPr>
            <a:r>
              <a:rPr lang="fr-FR" sz="1700" b="1" dirty="0">
                <a:solidFill>
                  <a:srgbClr val="F28E65"/>
                </a:solidFill>
              </a:rPr>
              <a:t>Pour les formations non-sélectives (licences, PASS)</a:t>
            </a:r>
            <a:r>
              <a:rPr lang="fr-FR" sz="1700" dirty="0">
                <a:solidFill>
                  <a:srgbClr val="F28E65"/>
                </a:solidFill>
              </a:rPr>
              <a:t> </a:t>
            </a:r>
            <a:endParaRPr lang="fr-FR" sz="1700" dirty="0">
              <a:solidFill>
                <a:srgbClr val="F28E65"/>
              </a:solidFill>
              <a:cs typeface="Arial"/>
            </a:endParaRPr>
          </a:p>
          <a:p>
            <a:pPr marL="177800" lvl="1" indent="-177800">
              <a:lnSpc>
                <a:spcPct val="90000"/>
              </a:lnSpc>
              <a:buClr>
                <a:srgbClr val="EC130E"/>
              </a:buClr>
              <a:buSzPct val="100000"/>
              <a:buFont typeface="Lucida Grande"/>
              <a:buChar char="&gt;"/>
              <a:defRPr/>
            </a:pPr>
            <a:r>
              <a:rPr lang="fr-FR" sz="1600" dirty="0">
                <a:solidFill>
                  <a:srgbClr val="0C5076"/>
                </a:solidFill>
              </a:rPr>
              <a:t>Les lycéens peuvent faire des vœux pour les formations qui les intéressent dans leur académie ou en dehors. Lorsque la licence ou le PASS est très demandé, </a:t>
            </a:r>
            <a:r>
              <a:rPr lang="fr-FR" sz="1600" b="1" dirty="0">
                <a:solidFill>
                  <a:srgbClr val="0C5076"/>
                </a:solidFill>
              </a:rPr>
              <a:t>une priorité au secteur géographique (généralement l’académie) s’applique : </a:t>
            </a:r>
            <a:r>
              <a:rPr lang="fr-FR" sz="1500" dirty="0">
                <a:solidFill>
                  <a:srgbClr val="0C5076"/>
                </a:solidFill>
              </a:rPr>
              <a:t>un pourcentage maximum de candidats résidant en dehors du secteur géographique est alors fixé par le recteur. </a:t>
            </a:r>
          </a:p>
          <a:p>
            <a:pPr marL="177800" lvl="1" indent="-177800">
              <a:lnSpc>
                <a:spcPct val="90000"/>
              </a:lnSpc>
              <a:buClr>
                <a:srgbClr val="EC130E"/>
              </a:buClr>
              <a:buSzPct val="100000"/>
              <a:buFont typeface="Lucida Grande"/>
              <a:buChar char="&gt;"/>
              <a:defRPr/>
            </a:pPr>
            <a:r>
              <a:rPr lang="fr-FR" sz="1500" dirty="0">
                <a:solidFill>
                  <a:srgbClr val="0C5076"/>
                </a:solidFill>
              </a:rPr>
              <a:t>L’indication du 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Tree>
    <p:extLst>
      <p:ext uri="{BB962C8B-B14F-4D97-AF65-F5344CB8AC3E}">
        <p14:creationId xmlns:p14="http://schemas.microsoft.com/office/powerpoint/2010/main" val="327653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a:t>Sommaire</a:t>
            </a:r>
            <a:br>
              <a:rPr lang="fr-FR"/>
            </a:br>
            <a:r>
              <a:rPr lang="fr-FR"/>
              <a:t> </a:t>
            </a:r>
          </a:p>
        </p:txBody>
      </p:sp>
      <p:sp>
        <p:nvSpPr>
          <p:cNvPr id="6" name="Espace réservé de la date 5"/>
          <p:cNvSpPr>
            <a:spLocks noGrp="1"/>
          </p:cNvSpPr>
          <p:nvPr>
            <p:ph type="dt" sz="half" idx="10"/>
          </p:nvPr>
        </p:nvSpPr>
        <p:spPr/>
        <p:txBody>
          <a:bodyPr/>
          <a:lstStyle/>
          <a:p>
            <a:pPr algn="r"/>
            <a:fld id="{1AC6AEF6-2A43-4047-9D71-A77265B28DC8}" type="datetime1">
              <a:rPr lang="fr-FR" cap="all" smtClean="0"/>
              <a:t>18/01/2021</a:t>
            </a:fld>
            <a:endParaRPr lang="fr-FR" cap="all"/>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3</a:t>
            </a:fld>
            <a:endParaRPr lang="fr-FR"/>
          </a:p>
        </p:txBody>
      </p:sp>
      <p:sp>
        <p:nvSpPr>
          <p:cNvPr id="8" name="ZoneTexte 7"/>
          <p:cNvSpPr txBox="1"/>
          <p:nvPr/>
        </p:nvSpPr>
        <p:spPr>
          <a:xfrm>
            <a:off x="179512" y="1275607"/>
            <a:ext cx="7920880" cy="3865674"/>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Les conseils pour bien se préparer</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Les principes clés de Parcoursup</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 calendrier </a:t>
            </a:r>
            <a:r>
              <a:rPr lang="fr-FR" b="1" dirty="0" smtClean="0">
                <a:solidFill>
                  <a:srgbClr val="0C5076"/>
                </a:solidFill>
              </a:rPr>
              <a:t>Parcoursup </a:t>
            </a:r>
            <a:r>
              <a:rPr lang="fr-FR" b="1" dirty="0">
                <a:solidFill>
                  <a:srgbClr val="0C5076"/>
                </a:solidFill>
              </a:rPr>
              <a:t>en 3 étapes</a:t>
            </a:r>
            <a:endParaRPr lang="fr-FR" b="1" dirty="0">
              <a:solidFill>
                <a:srgbClr val="0C5076"/>
              </a:solidFill>
              <a:cs typeface="Arial"/>
            </a:endParaRP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1 </a:t>
            </a:r>
            <a:r>
              <a:rPr lang="fr-FR" b="1" dirty="0">
                <a:solidFill>
                  <a:srgbClr val="0C5076"/>
                </a:solidFill>
              </a:rPr>
              <a:t>: découvrir les formations et élaborer son projet d’orientation</a:t>
            </a: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2 </a:t>
            </a:r>
            <a:r>
              <a:rPr lang="fr-FR" b="1" dirty="0">
                <a:solidFill>
                  <a:srgbClr val="0C5076"/>
                </a:solidFill>
              </a:rPr>
              <a:t>: s’inscrire, formuler ses vœux et finaliser son dossier</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L’examen des vœux par les formations</a:t>
            </a: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3 </a:t>
            </a:r>
            <a:r>
              <a:rPr lang="fr-FR" b="1" dirty="0">
                <a:solidFill>
                  <a:srgbClr val="0C5076"/>
                </a:solidFill>
              </a:rPr>
              <a:t>: consulter les réponses des formations et faire ses choix</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Demande de bourse et logement  </a:t>
            </a:r>
          </a:p>
          <a:p>
            <a:endParaRPr lang="fr-FR" dirty="0"/>
          </a:p>
          <a:p>
            <a:pPr marL="342900" indent="-342900">
              <a:buFont typeface="+mj-lt"/>
              <a:buAutoNum type="arabicPeriod"/>
            </a:pPr>
            <a:endParaRPr lang="fr-FR" dirty="0"/>
          </a:p>
        </p:txBody>
      </p:sp>
    </p:spTree>
    <p:extLst>
      <p:ext uri="{BB962C8B-B14F-4D97-AF65-F5344CB8AC3E}">
        <p14:creationId xmlns:p14="http://schemas.microsoft.com/office/powerpoint/2010/main" val="1240989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400"/>
              <a:t>Focus sur le secteur géographique (2/2) </a:t>
            </a:r>
          </a:p>
        </p:txBody>
      </p:sp>
      <p:sp>
        <p:nvSpPr>
          <p:cNvPr id="3" name="Espace réservé du contenu 2"/>
          <p:cNvSpPr>
            <a:spLocks noGrp="1"/>
          </p:cNvSpPr>
          <p:nvPr>
            <p:ph sz="quarter" idx="14"/>
          </p:nvPr>
        </p:nvSpPr>
        <p:spPr>
          <a:xfrm>
            <a:off x="360001" y="1512128"/>
            <a:ext cx="8392391" cy="3075846"/>
          </a:xfrm>
        </p:spPr>
        <p:txBody>
          <a:bodyPr/>
          <a:lstStyle/>
          <a:p>
            <a:r>
              <a:rPr lang="fr-FR" sz="1800" b="1">
                <a:solidFill>
                  <a:srgbClr val="F28E65"/>
                </a:solidFill>
              </a:rPr>
              <a:t>Secteur géographique Ile-de-France </a:t>
            </a:r>
            <a:r>
              <a:rPr lang="fr-FR" sz="1400">
                <a:solidFill>
                  <a:srgbClr val="3D566E"/>
                </a:solidFill>
              </a:rPr>
              <a:t>: </a:t>
            </a:r>
            <a:r>
              <a:rPr lang="fr-FR" sz="1800"/>
              <a:t>il n’est fait </a:t>
            </a:r>
            <a:r>
              <a:rPr lang="fr-FR" sz="1800" b="1">
                <a:solidFill>
                  <a:srgbClr val="F28E65"/>
                </a:solidFill>
              </a:rPr>
              <a:t>aucune distinction </a:t>
            </a:r>
            <a:r>
              <a:rPr lang="fr-FR" sz="1800"/>
              <a:t>entre les 3 académies de Créteil, Paris et Versailles. </a:t>
            </a:r>
            <a:endParaRPr lang="fr-FR" sz="1400"/>
          </a:p>
          <a:p>
            <a:endParaRPr lang="fr-FR" sz="1800" b="1">
              <a:solidFill>
                <a:srgbClr val="F28E65"/>
              </a:solidFill>
            </a:endParaRPr>
          </a:p>
          <a:p>
            <a:r>
              <a:rPr lang="fr-FR" sz="1800" b="1">
                <a:solidFill>
                  <a:srgbClr val="F28E65"/>
                </a:solidFill>
              </a:rPr>
              <a:t>Par exception, sont considérés comme « résidant dans l’académie » où se situe la licence demandée </a:t>
            </a:r>
            <a:r>
              <a:rPr lang="fr-FR" sz="1100" b="1">
                <a:solidFill>
                  <a:srgbClr val="3D566E"/>
                </a:solidFill>
              </a:rPr>
              <a:t>:</a:t>
            </a:r>
          </a:p>
          <a:p>
            <a:r>
              <a:rPr lang="fr-FR" sz="1400">
                <a:solidFill>
                  <a:srgbClr val="EC130E"/>
                </a:solidFill>
              </a:rPr>
              <a:t>&gt;</a:t>
            </a:r>
            <a:r>
              <a:rPr lang="fr-FR" sz="1400"/>
              <a:t> Les candidats qui souhaitent accéder à une mention de licence qui n’est pas dispensée dans leur académie de résidence </a:t>
            </a:r>
          </a:p>
          <a:p>
            <a:r>
              <a:rPr lang="fr-FR" sz="1400">
                <a:solidFill>
                  <a:srgbClr val="EC130E"/>
                </a:solidFill>
              </a:rPr>
              <a:t>&gt;</a:t>
            </a:r>
            <a:r>
              <a:rPr lang="fr-FR" sz="1400"/>
              <a:t> Les candidats ressortissants français ou ressortissants d’un État membre de l’Union européenne qui sont établis hors de France </a:t>
            </a:r>
          </a:p>
          <a:p>
            <a:r>
              <a:rPr lang="fr-FR" sz="1400">
                <a:solidFill>
                  <a:srgbClr val="EC130E"/>
                </a:solidFill>
              </a:rPr>
              <a:t>&gt;</a:t>
            </a:r>
            <a:r>
              <a:rPr lang="fr-FR" sz="1400"/>
              <a:t> Les candidats préparant ou ayant obtenu le baccalauréat français au cours de l’année scolaire dans un centre d’examen à l’étranger</a:t>
            </a:r>
          </a:p>
          <a:p>
            <a:endParaRPr lang="fr-FR" sz="1400" b="1">
              <a:solidFill>
                <a:srgbClr val="3D566E"/>
              </a:solidFill>
            </a:endParaRPr>
          </a:p>
          <a:p>
            <a:endParaRPr lang="fr-FR" sz="1400" b="1">
              <a:solidFill>
                <a:srgbClr val="3D566E"/>
              </a:solidFill>
            </a:endParaRP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Tree>
    <p:extLst>
      <p:ext uri="{BB962C8B-B14F-4D97-AF65-F5344CB8AC3E}">
        <p14:creationId xmlns:p14="http://schemas.microsoft.com/office/powerpoint/2010/main" val="4238625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 demande de césure : mode d’emploi </a:t>
            </a:r>
          </a:p>
        </p:txBody>
      </p:sp>
      <p:sp>
        <p:nvSpPr>
          <p:cNvPr id="3" name="Espace réservé du contenu 2"/>
          <p:cNvSpPr>
            <a:spLocks noGrp="1"/>
          </p:cNvSpPr>
          <p:nvPr>
            <p:ph sz="quarter" idx="14"/>
          </p:nvPr>
        </p:nvSpPr>
        <p:spPr>
          <a:xfrm>
            <a:off x="342337" y="1419623"/>
            <a:ext cx="8441663" cy="3312368"/>
          </a:xfrm>
        </p:spPr>
        <p:txBody>
          <a:bodyPr/>
          <a:lstStyle/>
          <a:p>
            <a:pPr lvl="0" defTabSz="457200">
              <a:spcBef>
                <a:spcPct val="20000"/>
              </a:spcBef>
              <a:spcAft>
                <a:spcPts val="0"/>
              </a:spcAft>
              <a:buClr>
                <a:srgbClr val="FF0000"/>
              </a:buClr>
              <a:buSzPct val="100000"/>
            </a:pPr>
            <a:r>
              <a:rPr lang="fr-FR" sz="1600" b="1">
                <a:solidFill>
                  <a:srgbClr val="ED7454"/>
                </a:solidFill>
              </a:rPr>
              <a:t>Un lycéen peut demander une césure directement après le bac </a:t>
            </a:r>
            <a:r>
              <a:rPr lang="fr-FR" sz="1600"/>
              <a:t>: possibilité de suspendre temporairement une formation afin d’acquérir une expérience utile pour son projet de formation (partir à l’étranger, réaliser un projet associatif, entrepreneurial etc…)</a:t>
            </a:r>
            <a:endParaRPr lang="fr-FR" sz="800"/>
          </a:p>
          <a:p>
            <a:pPr lvl="0" defTabSz="457200">
              <a:spcBef>
                <a:spcPct val="20000"/>
              </a:spcBef>
              <a:spcAft>
                <a:spcPts val="0"/>
              </a:spcAft>
              <a:buClr>
                <a:srgbClr val="FF0000"/>
              </a:buClr>
              <a:buSzPct val="100000"/>
            </a:pPr>
            <a:endParaRPr lang="fr-FR" sz="900">
              <a:solidFill>
                <a:srgbClr val="3D566E"/>
              </a:solidFill>
            </a:endParaRPr>
          </a:p>
          <a:p>
            <a:pPr marL="626745" lvl="1" indent="-169545" defTabSz="457200">
              <a:spcBef>
                <a:spcPct val="20000"/>
              </a:spcBef>
              <a:spcAft>
                <a:spcPts val="0"/>
              </a:spcAft>
              <a:buClr>
                <a:srgbClr val="FF0000"/>
              </a:buClr>
              <a:buFont typeface="Arial-ItalicMT" charset="0"/>
              <a:buChar char="&gt;"/>
            </a:pPr>
            <a:r>
              <a:rPr lang="fr-FR" sz="1400">
                <a:solidFill>
                  <a:srgbClr val="0C5076"/>
                </a:solidFill>
              </a:rPr>
              <a:t>Durée la césure : d’un semestre à une année universitaire </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Demande de césure à signaler lors de la saisie des vœux sur Parcoursup </a:t>
            </a:r>
            <a:r>
              <a:rPr lang="fr-FR" sz="1400">
                <a:solidFill>
                  <a:srgbClr val="0C5076"/>
                </a:solidFill>
              </a:rPr>
              <a:t>(en cochant la case « césure »)</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L’établissement prend connaissance de la demande de césure après que le lycéen a accepté définitivement la proposition d’admission </a:t>
            </a:r>
            <a:r>
              <a:rPr lang="fr-FR" sz="1600" b="1">
                <a:solidFill>
                  <a:srgbClr val="ED7454"/>
                </a:solidFill>
              </a:rPr>
              <a:t>&gt;</a:t>
            </a:r>
            <a:r>
              <a:rPr lang="fr-FR" sz="1400" b="1">
                <a:solidFill>
                  <a:srgbClr val="0C5076"/>
                </a:solidFill>
              </a:rPr>
              <a:t> </a:t>
            </a:r>
            <a:r>
              <a:rPr lang="fr-FR" sz="1400">
                <a:solidFill>
                  <a:srgbClr val="0C5076"/>
                </a:solidFill>
              </a:rPr>
              <a:t>Le lycéen contacte la formation pour s’y inscrire et savoir comment déposer sa demande de césure</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La césure n’est pas accordée de droit</a:t>
            </a:r>
            <a:r>
              <a:rPr lang="fr-FR" sz="1400">
                <a:solidFill>
                  <a:srgbClr val="0C5076"/>
                </a:solidFill>
              </a:rPr>
              <a:t> : une lettre de motivation précisant les objectifs et le projet envisagés pour cette césure doit être adressée au président ou directeur de l’établissement</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A l’issue de la césure, l’étudiant pourra réintégrer la formation s’il le souhaite sans repasser par Parcoursup</a:t>
            </a:r>
            <a:endParaRPr lang="fr-FR" sz="1400" b="1">
              <a:solidFill>
                <a:srgbClr val="0C5076"/>
              </a:solidFill>
              <a:cs typeface="Arial"/>
            </a:endParaRP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Tree>
    <p:extLst>
      <p:ext uri="{BB962C8B-B14F-4D97-AF65-F5344CB8AC3E}">
        <p14:creationId xmlns:p14="http://schemas.microsoft.com/office/powerpoint/2010/main" val="164533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BC6F468-705E-4774-9869-C5F1E6C2DE4E}"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1902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80736"/>
            <a:ext cx="8424000" cy="447614"/>
          </a:xfrm>
        </p:spPr>
        <p:txBody>
          <a:bodyPr/>
          <a:lstStyle/>
          <a:p>
            <a:r>
              <a:rPr lang="fr-FR" sz="2400"/>
              <a:t>Finaliser son dossier et confirmer vos vœux </a:t>
            </a:r>
          </a:p>
        </p:txBody>
      </p:sp>
      <p:sp>
        <p:nvSpPr>
          <p:cNvPr id="3" name="Espace réservé du contenu 2"/>
          <p:cNvSpPr>
            <a:spLocks noGrp="1"/>
          </p:cNvSpPr>
          <p:nvPr>
            <p:ph sz="quarter" idx="14"/>
          </p:nvPr>
        </p:nvSpPr>
        <p:spPr>
          <a:xfrm>
            <a:off x="369124" y="1296104"/>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Compléter leur dossier : </a:t>
            </a:r>
            <a:endParaRPr lang="fr-FR" sz="2000" dirty="0"/>
          </a:p>
          <a:p>
            <a:pPr marL="594360" lvl="1" indent="-342900" defTabSz="457200">
              <a:spcBef>
                <a:spcPct val="20000"/>
              </a:spcBef>
              <a:spcAft>
                <a:spcPts val="0"/>
              </a:spcAft>
              <a:buClr>
                <a:srgbClr val="0C5076"/>
              </a:buClr>
              <a:buSzPct val="100000"/>
              <a:defRPr/>
            </a:pPr>
            <a:r>
              <a:rPr lang="fr-FR" sz="1800" dirty="0">
                <a:solidFill>
                  <a:srgbClr val="0C5076"/>
                </a:solidFill>
              </a:rPr>
              <a:t>projet de formation motivé pour chaque vœu formulé</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préférence et autres projets »</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pièces complémentaires demandées par certaines formations</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activités et centres d’intérêt » (facultative)</a:t>
            </a:r>
            <a:endParaRPr lang="fr-FR" sz="1200" dirty="0">
              <a:solidFill>
                <a:srgbClr val="0C5076"/>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Confirmer chacun de leurs vœux</a:t>
            </a:r>
          </a:p>
          <a:p>
            <a:endParaRPr lang="fr-FR" sz="900" dirty="0"/>
          </a:p>
        </p:txBody>
      </p:sp>
      <p:sp>
        <p:nvSpPr>
          <p:cNvPr id="5" name="Espace réservé de la date 4"/>
          <p:cNvSpPr>
            <a:spLocks noGrp="1"/>
          </p:cNvSpPr>
          <p:nvPr>
            <p:ph type="dt" sz="half" idx="10"/>
          </p:nvPr>
        </p:nvSpPr>
        <p:spPr/>
        <p:txBody>
          <a:bodyPr/>
          <a:lstStyle/>
          <a:p>
            <a:pPr algn="r"/>
            <a:fld id="{0128956D-5C04-4D4C-AE31-04D3D6BBF6E4}"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
        <p:nvSpPr>
          <p:cNvPr id="7" name="Rectangle à coins arrondis 6"/>
          <p:cNvSpPr/>
          <p:nvPr/>
        </p:nvSpPr>
        <p:spPr>
          <a:xfrm>
            <a:off x="269999" y="4004408"/>
            <a:ext cx="8478465" cy="72008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a:solidFill>
                  <a:schemeClr val="bg1"/>
                </a:solidFill>
              </a:rPr>
              <a:t>Un vœu non confirmé avant le 8 avril 2021 (23h59 - heure de Paris) </a:t>
            </a:r>
          </a:p>
          <a:p>
            <a:pPr algn="ctr">
              <a:defRPr/>
            </a:pPr>
            <a:r>
              <a:rPr lang="fr-FR" b="1">
                <a:solidFill>
                  <a:schemeClr val="bg1"/>
                </a:solidFill>
              </a:rPr>
              <a:t>ne sera pas examiné par la formation</a:t>
            </a: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p14="http://schemas.microsoft.com/office/powerpoint/2010/main" val="2850462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 rubrique « préférence et autres projets »</a:t>
            </a:r>
            <a:endParaRPr lang="fr-FR"/>
          </a:p>
        </p:txBody>
      </p:sp>
      <p:sp>
        <p:nvSpPr>
          <p:cNvPr id="3" name="Espace réservé du contenu 2"/>
          <p:cNvSpPr>
            <a:spLocks noGrp="1"/>
          </p:cNvSpPr>
          <p:nvPr>
            <p:ph sz="quarter" idx="14"/>
          </p:nvPr>
        </p:nvSpPr>
        <p:spPr>
          <a:xfrm>
            <a:off x="359998" y="1347614"/>
            <a:ext cx="8406338" cy="3240360"/>
          </a:xfrm>
        </p:spPr>
        <p:txBody>
          <a:bodyPr/>
          <a:lstStyle/>
          <a:p>
            <a:pPr>
              <a:defRPr/>
            </a:pPr>
            <a:r>
              <a:rPr lang="fr-FR" sz="1600" b="1"/>
              <a:t>Rubrique obligatoire  où le candidat indique : </a:t>
            </a:r>
          </a:p>
          <a:p>
            <a:pPr>
              <a:defRPr/>
            </a:pPr>
            <a:endParaRPr lang="fr-FR" sz="500" b="1">
              <a:solidFill>
                <a:srgbClr val="F28E65"/>
              </a:solidFill>
            </a:endParaRPr>
          </a:p>
          <a:p>
            <a:pPr marL="285750" indent="-285750">
              <a:buClr>
                <a:srgbClr val="EC130E"/>
              </a:buClr>
              <a:buFont typeface="Arial" panose="020B0604020202020204" pitchFamily="34" charset="0"/>
              <a:buChar char="•"/>
              <a:defRPr/>
            </a:pPr>
            <a:r>
              <a:rPr lang="fr-FR" sz="1600" b="1">
                <a:solidFill>
                  <a:srgbClr val="ED7454"/>
                </a:solidFill>
              </a:rPr>
              <a:t>ses préférences parmi les vœux formulés ou pour un domaine particulier. </a:t>
            </a:r>
            <a:r>
              <a:rPr lang="fr-FR" sz="1600"/>
              <a:t>Ces informations seront très utiles aux commissions d’accès à l’enseignement supérieur (CAES) qui accompagnent les candidats n’ayant pas eu de proposition d’admission à partir du 2 juillet. </a:t>
            </a:r>
          </a:p>
          <a:p>
            <a:pPr>
              <a:defRPr/>
            </a:pPr>
            <a:endParaRPr lang="fr-FR" sz="500"/>
          </a:p>
          <a:p>
            <a:pPr marL="285750" indent="-285750">
              <a:buFont typeface="Arial" panose="020B0604020202020204" pitchFamily="34" charset="0"/>
              <a:buChar char="•"/>
              <a:defRPr/>
            </a:pPr>
            <a:r>
              <a:rPr lang="fr-FR" sz="1600" b="1">
                <a:solidFill>
                  <a:srgbClr val="ED7454"/>
                </a:solidFill>
              </a:rPr>
              <a:t>s’il souhaite candidater dans des formations hors </a:t>
            </a:r>
            <a:r>
              <a:rPr lang="fr-FR" sz="1600" b="1" err="1">
                <a:solidFill>
                  <a:srgbClr val="ED7454"/>
                </a:solidFill>
              </a:rPr>
              <a:t>Parcoursup</a:t>
            </a:r>
            <a:r>
              <a:rPr lang="fr-FR" sz="1600"/>
              <a:t> ou s’il a des projets professionnels ou personnels, en dehors de la plateforme. </a:t>
            </a:r>
          </a:p>
          <a:p>
            <a:pPr>
              <a:buFontTx/>
              <a:buChar char="-"/>
              <a:defRPr/>
            </a:pPr>
            <a:endParaRPr lang="fr-FR" sz="1100" b="1"/>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a:p>
        </p:txBody>
      </p:sp>
      <p:sp>
        <p:nvSpPr>
          <p:cNvPr id="7" name="Rectangle à coins arrondis 6"/>
          <p:cNvSpPr/>
          <p:nvPr/>
        </p:nvSpPr>
        <p:spPr>
          <a:xfrm>
            <a:off x="269999" y="3651870"/>
            <a:ext cx="8478465" cy="1008112"/>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a:t>A noter : ces informations sont confidentielles et ne sont pas transmises aux formations. Elles permettent simplement de mieux suivre les candidats durant la procédure et de mieux analyser leurs motivations et besoins.</a:t>
            </a:r>
            <a:endParaRPr lang="fr-FR" sz="1600"/>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p14="http://schemas.microsoft.com/office/powerpoint/2010/main" val="2442698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400"/>
              <a:t>La rubrique « Activités et centre d’intérêts » </a:t>
            </a:r>
          </a:p>
        </p:txBody>
      </p:sp>
      <p:sp>
        <p:nvSpPr>
          <p:cNvPr id="3" name="Espace réservé du contenu 2"/>
          <p:cNvSpPr>
            <a:spLocks noGrp="1"/>
          </p:cNvSpPr>
          <p:nvPr>
            <p:ph sz="quarter" idx="14"/>
          </p:nvPr>
        </p:nvSpPr>
        <p:spPr>
          <a:xfrm>
            <a:off x="362646" y="1491630"/>
            <a:ext cx="8424000" cy="2774378"/>
          </a:xfrm>
        </p:spPr>
        <p:txBody>
          <a:bodyPr/>
          <a:lstStyle/>
          <a:p>
            <a:r>
              <a:rPr lang="fr-FR" sz="1800" b="1"/>
              <a:t>Rubrique facultative où le candidat : </a:t>
            </a:r>
          </a:p>
          <a:p>
            <a:pPr marL="285750" indent="-285750">
              <a:buClr>
                <a:srgbClr val="EC130E"/>
              </a:buClr>
              <a:buFont typeface="Arial" panose="020B0604020202020204" pitchFamily="34" charset="0"/>
              <a:buChar char="•"/>
            </a:pPr>
            <a:r>
              <a:rPr lang="fr-FR" sz="1800" b="1">
                <a:solidFill>
                  <a:srgbClr val="ED7454"/>
                </a:solidFill>
              </a:rPr>
              <a:t>renseigne des informations qui ne sont pas liées à sa scolarité et que le candidat souhaite porter à la connaissance des formations </a:t>
            </a:r>
            <a:r>
              <a:rPr lang="fr-FR" sz="1800"/>
              <a:t>(ex : activités extra-scolaires, stages / job, pratiques culturelles ou sportives…)</a:t>
            </a:r>
          </a:p>
          <a:p>
            <a:pPr marL="285750" indent="-285750">
              <a:buClr>
                <a:srgbClr val="EC130E"/>
              </a:buClr>
              <a:buFont typeface="Arial" panose="020B0604020202020204" pitchFamily="34" charset="0"/>
              <a:buChar char="•"/>
            </a:pPr>
            <a:r>
              <a:rPr lang="fr-FR" sz="1800"/>
              <a:t>Un espace pour </a:t>
            </a:r>
            <a:r>
              <a:rPr lang="fr-FR" sz="1800" b="1">
                <a:solidFill>
                  <a:srgbClr val="ED7454"/>
                </a:solidFill>
              </a:rPr>
              <a:t>faire connaitre ses engagements </a:t>
            </a:r>
            <a:r>
              <a:rPr lang="fr-FR" sz="1800"/>
              <a:t>: vie lycéenne, engagement associatif, cordées de la réussite, etc…</a:t>
            </a:r>
          </a:p>
          <a:p>
            <a:endParaRPr lang="fr-FR" sz="1800"/>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
        <p:nvSpPr>
          <p:cNvPr id="7" name="Rectangle à coins arrondis 6"/>
          <p:cNvSpPr/>
          <p:nvPr/>
        </p:nvSpPr>
        <p:spPr>
          <a:xfrm>
            <a:off x="269999" y="3363838"/>
            <a:ext cx="8478465"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600"/>
              <a:t>Un atout pour se démarquer, parler davantage de soi et mettre en avant des qualités, des compétences ou des expériences qui ne transparaissent pas dans les bulletins scolaires</a:t>
            </a: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p14="http://schemas.microsoft.com/office/powerpoint/2010/main" val="1731264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L’attestation de passation du questionnaire pour les vœux en licence de droit et sciences </a:t>
            </a:r>
          </a:p>
        </p:txBody>
      </p:sp>
      <p:sp>
        <p:nvSpPr>
          <p:cNvPr id="3" name="Espace réservé du contenu 2"/>
          <p:cNvSpPr>
            <a:spLocks noGrp="1"/>
          </p:cNvSpPr>
          <p:nvPr>
            <p:ph sz="quarter" idx="14"/>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1600" b="1" dirty="0">
              <a:solidFill>
                <a:srgbClr val="ED7454"/>
              </a:solidFill>
            </a:endParaRPr>
          </a:p>
          <a:p>
            <a:pPr>
              <a:defRPr/>
            </a:pPr>
            <a:r>
              <a:rPr lang="fr-FR" sz="1600" b="1" dirty="0">
                <a:solidFill>
                  <a:srgbClr val="ED7454"/>
                </a:solidFill>
              </a:rPr>
              <a:t>Un questionnaire en ligne sur le site Terminales2020-2021.fr</a:t>
            </a:r>
          </a:p>
          <a:p>
            <a:pPr marL="285750" indent="-285750">
              <a:buFont typeface="Wingdings"/>
              <a:buChar char="à"/>
              <a:defRPr/>
            </a:pPr>
            <a:r>
              <a:rPr lang="fr-FR" sz="1600" dirty="0">
                <a:sym typeface="Wingdings" panose="05000000000000000000" pitchFamily="2" charset="2"/>
              </a:rPr>
              <a:t>Accessible (</a:t>
            </a:r>
            <a:r>
              <a:rPr lang="fr-FR" sz="1600" b="1" dirty="0">
                <a:sym typeface="Wingdings" panose="05000000000000000000" pitchFamily="2" charset="2"/>
              </a:rPr>
              <a:t>à partir du 20 janvier 2021</a:t>
            </a:r>
            <a:r>
              <a:rPr lang="fr-FR" sz="1600" dirty="0">
                <a:sym typeface="Wingdings" panose="05000000000000000000" pitchFamily="2" charset="2"/>
              </a:rPr>
              <a:t>) à partir des fiches de formations concernées ;</a:t>
            </a:r>
          </a:p>
          <a:p>
            <a:pPr marL="285750" indent="-285750">
              <a:buFont typeface="Wingdings"/>
              <a:buChar char="à"/>
              <a:defRPr/>
            </a:pPr>
            <a:r>
              <a:rPr lang="fr-FR" sz="1600" dirty="0"/>
              <a:t>Pour avoir un aperçu des connaissances et des compétences à mobiliser dans la formation demandée ;</a:t>
            </a:r>
          </a:p>
          <a:p>
            <a:pPr>
              <a:defRPr/>
            </a:pPr>
            <a:r>
              <a:rPr lang="fr-FR" sz="1600" dirty="0">
                <a:sym typeface="Wingdings" panose="05000000000000000000" pitchFamily="2" charset="2"/>
              </a:rPr>
              <a:t> </a:t>
            </a:r>
            <a:r>
              <a:rPr lang="fr-FR" sz="1600" dirty="0"/>
              <a:t>Les résultats n'appartiennent qu’au seul candidat : </a:t>
            </a:r>
            <a:r>
              <a:rPr lang="fr-FR" sz="1600" b="1" dirty="0"/>
              <a:t>pas de transmission aux universités.</a:t>
            </a:r>
            <a:endParaRPr lang="fr-FR" sz="1600" b="1" dirty="0">
              <a:solidFill>
                <a:srgbClr val="F28E65"/>
              </a:solidFill>
            </a:endParaRPr>
          </a:p>
          <a:p>
            <a:pPr>
              <a:defRPr/>
            </a:pPr>
            <a:r>
              <a:rPr lang="fr-FR" sz="1600" b="1" dirty="0">
                <a:solidFill>
                  <a:srgbClr val="ED7454"/>
                </a:solidFill>
              </a:rPr>
              <a:t/>
            </a:r>
            <a:br>
              <a:rPr lang="fr-FR" sz="1600" b="1" dirty="0">
                <a:solidFill>
                  <a:srgbClr val="ED7454"/>
                </a:solidFill>
              </a:rPr>
            </a:br>
            <a:r>
              <a:rPr lang="fr-FR" sz="1600" b="1" dirty="0">
                <a:solidFill>
                  <a:srgbClr val="ED7454"/>
                </a:solidFill>
              </a:rPr>
              <a:t>Une attestation de passation à télécharger </a:t>
            </a:r>
            <a:r>
              <a:rPr lang="fr-FR" sz="1600" b="1" dirty="0" smtClean="0">
                <a:solidFill>
                  <a:srgbClr val="ED7454"/>
                </a:solidFill>
              </a:rPr>
              <a:t>est </a:t>
            </a:r>
            <a:r>
              <a:rPr lang="fr-FR" sz="1600" b="1" dirty="0">
                <a:solidFill>
                  <a:srgbClr val="ED7454"/>
                </a:solidFill>
              </a:rPr>
              <a:t>à joindre à son dossier.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p14="http://schemas.microsoft.com/office/powerpoint/2010/main" val="17906636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bulletins scolaires et notes du baccalauréat remontés automatiquement </a:t>
            </a:r>
            <a:r>
              <a:rPr lang="fr-FR"/>
              <a:t/>
            </a:r>
            <a:br>
              <a:rPr lang="fr-FR"/>
            </a:br>
            <a:r>
              <a:rPr lang="fr-FR"/>
              <a:t/>
            </a:r>
            <a:br>
              <a:rPr lang="fr-FR"/>
            </a:br>
            <a:endParaRPr lang="fr-FR"/>
          </a:p>
        </p:txBody>
      </p:sp>
      <p:sp>
        <p:nvSpPr>
          <p:cNvPr id="3" name="Espace réservé du contenu 2"/>
          <p:cNvSpPr>
            <a:spLocks noGrp="1"/>
          </p:cNvSpPr>
          <p:nvPr>
            <p:ph sz="quarter" idx="14"/>
          </p:nvPr>
        </p:nvSpPr>
        <p:spPr>
          <a:xfrm>
            <a:off x="354136" y="1342894"/>
            <a:ext cx="8538343" cy="3019484"/>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Les éléments transmis aux formations </a:t>
            </a:r>
          </a:p>
          <a:p>
            <a:pPr marL="429800" lvl="1"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Année de première : </a:t>
            </a:r>
            <a:r>
              <a:rPr lang="fr-FR" sz="1600" dirty="0">
                <a:solidFill>
                  <a:srgbClr val="0C5076"/>
                </a:solidFill>
              </a:rPr>
              <a:t>bulletins scolaires, notes des évaluations communes et des épreuves anticipées de français</a:t>
            </a:r>
          </a:p>
          <a:p>
            <a:pPr marL="429800" lvl="1"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Année de terminale : </a:t>
            </a:r>
            <a:r>
              <a:rPr lang="fr-FR" sz="1600" dirty="0">
                <a:solidFill>
                  <a:srgbClr val="0C5076"/>
                </a:solidFill>
              </a:rPr>
              <a:t>bulletins scolaires des 1er et 2e </a:t>
            </a:r>
            <a:r>
              <a:rPr lang="fr-FR" sz="1600" dirty="0" smtClean="0">
                <a:solidFill>
                  <a:srgbClr val="0C5076"/>
                </a:solidFill>
              </a:rPr>
              <a:t>trimestres (ou 1</a:t>
            </a:r>
            <a:r>
              <a:rPr lang="fr-FR" sz="1600" baseline="30000" dirty="0" smtClean="0">
                <a:solidFill>
                  <a:srgbClr val="0C5076"/>
                </a:solidFill>
              </a:rPr>
              <a:t>er</a:t>
            </a:r>
            <a:r>
              <a:rPr lang="fr-FR" sz="1600" dirty="0" smtClean="0">
                <a:solidFill>
                  <a:srgbClr val="0C5076"/>
                </a:solidFill>
              </a:rPr>
              <a:t> semestre), </a:t>
            </a:r>
            <a:r>
              <a:rPr lang="fr-FR" sz="1600" dirty="0">
                <a:solidFill>
                  <a:srgbClr val="0C5076"/>
                </a:solidFill>
              </a:rPr>
              <a:t>notes des épreuves finales des deux enseignements de spécialité suivis en classe de terminale </a:t>
            </a:r>
          </a:p>
          <a:p>
            <a:pPr lvl="1" indent="0" defTabSz="457200">
              <a:spcBef>
                <a:spcPct val="20000"/>
              </a:spcBef>
              <a:spcAft>
                <a:spcPts val="0"/>
              </a:spcAft>
              <a:buClr>
                <a:srgbClr val="FF0000"/>
              </a:buClr>
              <a:buSzPct val="100000"/>
              <a:buNone/>
              <a:defRPr/>
            </a:pPr>
            <a:r>
              <a:rPr lang="fr-FR" sz="1200" dirty="0" smtClean="0">
                <a:solidFill>
                  <a:srgbClr val="0C5076"/>
                </a:solidFill>
              </a:rPr>
              <a:t>Rappel : dans le cadre de la crise sanitaire, </a:t>
            </a:r>
            <a:r>
              <a:rPr lang="fr-FR" sz="1200" dirty="0">
                <a:solidFill>
                  <a:srgbClr val="0C5076"/>
                </a:solidFill>
              </a:rPr>
              <a:t>les notes des épreuves anticipées de français et </a:t>
            </a:r>
            <a:r>
              <a:rPr lang="fr-FR" sz="1200" dirty="0" smtClean="0">
                <a:solidFill>
                  <a:srgbClr val="0C5076"/>
                </a:solidFill>
              </a:rPr>
              <a:t>des </a:t>
            </a:r>
            <a:r>
              <a:rPr lang="fr-FR" sz="1200" dirty="0">
                <a:solidFill>
                  <a:srgbClr val="0C5076"/>
                </a:solidFill>
              </a:rPr>
              <a:t>évaluations communes de fin de </a:t>
            </a:r>
            <a:r>
              <a:rPr lang="fr-FR" sz="1200" dirty="0" smtClean="0">
                <a:solidFill>
                  <a:srgbClr val="0C5076"/>
                </a:solidFill>
              </a:rPr>
              <a:t>1ère </a:t>
            </a:r>
            <a:r>
              <a:rPr lang="fr-FR" sz="1200" dirty="0">
                <a:solidFill>
                  <a:srgbClr val="0C5076"/>
                </a:solidFill>
              </a:rPr>
              <a:t>sont remplacées par les moyennes des bulletins scolaires</a:t>
            </a:r>
            <a:r>
              <a:rPr lang="fr-FR" sz="1200" dirty="0" smtClean="0">
                <a:solidFill>
                  <a:srgbClr val="0C5076"/>
                </a:solidFill>
              </a:rPr>
              <a:t>.</a:t>
            </a:r>
          </a:p>
          <a:p>
            <a:pPr lvl="1" indent="0" defTabSz="457200">
              <a:spcBef>
                <a:spcPct val="20000"/>
              </a:spcBef>
              <a:spcAft>
                <a:spcPts val="0"/>
              </a:spcAft>
              <a:buClr>
                <a:srgbClr val="FF0000"/>
              </a:buClr>
              <a:buSzPct val="100000"/>
              <a:buNone/>
              <a:defRPr/>
            </a:pPr>
            <a:endParaRPr lang="fr-FR" sz="1600" b="1" dirty="0"/>
          </a:p>
          <a:p>
            <a:pPr marL="177800" lvl="0"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Pas de saisie à réaliser </a:t>
            </a:r>
            <a:r>
              <a:rPr lang="fr-FR" sz="1600" dirty="0"/>
              <a:t>: ces éléments sont remontés automatiquement dans le dossier. En cas d’erreurs,</a:t>
            </a:r>
            <a:r>
              <a:rPr lang="fr-FR" sz="1600" b="1" dirty="0"/>
              <a:t> </a:t>
            </a:r>
            <a:r>
              <a:rPr lang="fr-FR" sz="1600" b="1" dirty="0">
                <a:solidFill>
                  <a:srgbClr val="ED7454"/>
                </a:solidFill>
              </a:rPr>
              <a:t>un signalement doit être fait au chef d’établissement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
        <p:nvSpPr>
          <p:cNvPr id="7" name="Rectangle à coins arrondis 6"/>
          <p:cNvSpPr/>
          <p:nvPr/>
        </p:nvSpPr>
        <p:spPr>
          <a:xfrm>
            <a:off x="289105" y="4299030"/>
            <a:ext cx="8349738" cy="624547"/>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t>A noter : vous ne pouvez pas confirmer vos vœux tant que votre bulletin scolaire du 2</a:t>
            </a:r>
            <a:r>
              <a:rPr lang="fr-FR" sz="1600" b="1" baseline="30000" dirty="0"/>
              <a:t>ème</a:t>
            </a:r>
            <a:r>
              <a:rPr lang="fr-FR" sz="1600" b="1" dirty="0"/>
              <a:t> </a:t>
            </a:r>
            <a:r>
              <a:rPr lang="fr-FR" sz="1600" b="1" dirty="0" smtClean="0"/>
              <a:t>trimestre (ou 1</a:t>
            </a:r>
            <a:r>
              <a:rPr lang="fr-FR" sz="1600" b="1" baseline="30000" dirty="0" smtClean="0"/>
              <a:t>er</a:t>
            </a:r>
            <a:r>
              <a:rPr lang="fr-FR" sz="1600" b="1" dirty="0" smtClean="0"/>
              <a:t> semestre) </a:t>
            </a:r>
            <a:r>
              <a:rPr lang="fr-FR" sz="1600" b="1" dirty="0"/>
              <a:t>n'est pas remonté dans votre dossier. </a:t>
            </a:r>
            <a:endParaRPr lang="fr-FR" sz="1600" dirty="0"/>
          </a:p>
        </p:txBody>
      </p:sp>
    </p:spTree>
    <p:extLst>
      <p:ext uri="{BB962C8B-B14F-4D97-AF65-F5344CB8AC3E}">
        <p14:creationId xmlns:p14="http://schemas.microsoft.com/office/powerpoint/2010/main" val="1815470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400"/>
              <a:t>La fiche avenir renseignée par le lycée </a:t>
            </a:r>
          </a:p>
        </p:txBody>
      </p:sp>
      <p:sp>
        <p:nvSpPr>
          <p:cNvPr id="3" name="Espace réservé du contenu 2"/>
          <p:cNvSpPr>
            <a:spLocks noGrp="1"/>
          </p:cNvSpPr>
          <p:nvPr>
            <p:ph sz="quarter" idx="14"/>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800"/>
              <a:t>Le 2ème conseil de classe examine les vœux de chaque lycéen avec </a:t>
            </a:r>
            <a:r>
              <a:rPr lang="fr-FR" sz="1800" b="1">
                <a:solidFill>
                  <a:srgbClr val="F28E65"/>
                </a:solidFill>
              </a:rPr>
              <a:t>bienveillance et confiance </a:t>
            </a:r>
            <a:r>
              <a:rPr lang="fr-FR" sz="1800"/>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60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800">
                <a:solidFill>
                  <a:srgbClr val="3D566E"/>
                </a:solidFill>
              </a:rPr>
              <a:t> </a:t>
            </a:r>
            <a:r>
              <a:rPr lang="fr-FR" sz="1800"/>
              <a:t>Pour chaque lycéen</a:t>
            </a:r>
            <a:r>
              <a:rPr lang="fr-FR" sz="1800">
                <a:solidFill>
                  <a:srgbClr val="3D566E"/>
                </a:solidFill>
              </a:rPr>
              <a:t>, une </a:t>
            </a:r>
            <a:r>
              <a:rPr lang="fr-FR" sz="1800" b="1">
                <a:solidFill>
                  <a:srgbClr val="F28E65"/>
                </a:solidFill>
              </a:rPr>
              <a:t>fiche Avenir</a:t>
            </a:r>
            <a:r>
              <a:rPr lang="fr-FR" sz="1800">
                <a:solidFill>
                  <a:srgbClr val="3D566E"/>
                </a:solidFill>
              </a:rPr>
              <a:t> </a:t>
            </a:r>
            <a:r>
              <a:rPr lang="fr-FR" sz="1800"/>
              <a:t>est renseignée par le lycée et versée au dossier de l’élève : </a:t>
            </a:r>
          </a:p>
          <a:p>
            <a:pPr marL="627063" lvl="1" indent="-169863" defTabSz="457200">
              <a:spcBef>
                <a:spcPct val="20000"/>
              </a:spcBef>
              <a:spcAft>
                <a:spcPts val="0"/>
              </a:spcAft>
              <a:buClr>
                <a:srgbClr val="FF0000"/>
              </a:buClr>
              <a:defRPr/>
            </a:pPr>
            <a:r>
              <a:rPr lang="fr-FR" sz="1400">
                <a:solidFill>
                  <a:srgbClr val="0C5076"/>
                </a:solidFill>
              </a:rPr>
              <a:t>les notes de l’élève : moyennes de terminale, appréciation des professeurs par discipline, positionnement dans la classe</a:t>
            </a:r>
          </a:p>
          <a:p>
            <a:pPr marL="627063" lvl="1" indent="-169863" defTabSz="457200">
              <a:spcBef>
                <a:spcPct val="20000"/>
              </a:spcBef>
              <a:spcAft>
                <a:spcPts val="0"/>
              </a:spcAft>
              <a:buClr>
                <a:srgbClr val="FF0000"/>
              </a:buClr>
              <a:defRPr/>
            </a:pPr>
            <a:r>
              <a:rPr lang="fr-FR" sz="1400">
                <a:solidFill>
                  <a:srgbClr val="0C5076"/>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400">
                <a:solidFill>
                  <a:srgbClr val="0C5076"/>
                </a:solidFill>
              </a:rPr>
              <a:t>l’avis du chef d’établissement pour chaque vœu</a:t>
            </a:r>
          </a:p>
          <a:p>
            <a:pPr marL="627063" lvl="1" indent="-169863" defTabSz="457200">
              <a:spcBef>
                <a:spcPct val="20000"/>
              </a:spcBef>
              <a:spcAft>
                <a:spcPts val="0"/>
              </a:spcAft>
              <a:buClr>
                <a:srgbClr val="FF0000"/>
              </a:buClr>
              <a:defRPr/>
            </a:pPr>
            <a:endParaRPr lang="fr-FR" sz="80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800"/>
              <a:t>La fiche Avenir est consultable par le lycéen dans son dossier </a:t>
            </a:r>
            <a:r>
              <a:rPr lang="fr-FR" sz="1800" b="1"/>
              <a:t>à partir du 27 mai 2021.</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a:solidFill>
                <a:srgbClr val="3D566E"/>
              </a:solidFill>
              <a:latin typeface="Calibri"/>
            </a:endParaRPr>
          </a:p>
          <a:p>
            <a:pPr lvl="0" defTabSz="457200">
              <a:spcBef>
                <a:spcPct val="20000"/>
              </a:spcBef>
              <a:spcAft>
                <a:spcPts val="0"/>
              </a:spcAft>
              <a:buClr>
                <a:srgbClr val="FF0000"/>
              </a:buClr>
              <a:buSzPct val="100000"/>
              <a:defRPr/>
            </a:pPr>
            <a:r>
              <a:rPr lang="fr-FR" sz="5600">
                <a:solidFill>
                  <a:srgbClr val="3D566E"/>
                </a:solidFill>
                <a:latin typeface="Calibri"/>
              </a:rPr>
              <a:t>              </a:t>
            </a: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38</a:t>
            </a:fld>
            <a:endParaRPr lang="fr-FR"/>
          </a:p>
        </p:txBody>
      </p:sp>
    </p:spTree>
    <p:extLst>
      <p:ext uri="{BB962C8B-B14F-4D97-AF65-F5344CB8AC3E}">
        <p14:creationId xmlns:p14="http://schemas.microsoft.com/office/powerpoint/2010/main" val="14916904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Dispositif d’accès des bacheliers professionnels en STS </a:t>
            </a:r>
            <a:endParaRPr lang="fr-FR" sz="2400">
              <a:solidFill>
                <a:srgbClr val="EC130E"/>
              </a:solidFill>
            </a:endParaRPr>
          </a:p>
        </p:txBody>
      </p:sp>
      <p:sp>
        <p:nvSpPr>
          <p:cNvPr id="3" name="Espace réservé du contenu 2"/>
          <p:cNvSpPr>
            <a:spLocks noGrp="1"/>
          </p:cNvSpPr>
          <p:nvPr>
            <p:ph sz="quarter" idx="14"/>
          </p:nvPr>
        </p:nvSpPr>
        <p:spPr>
          <a:xfrm>
            <a:off x="359997" y="1419622"/>
            <a:ext cx="8424001" cy="3168352"/>
          </a:xfrm>
        </p:spPr>
        <p:txBody>
          <a:bodyPr/>
          <a:lstStyle/>
          <a:p>
            <a:pPr>
              <a:defRPr/>
            </a:pPr>
            <a:r>
              <a:rPr lang="fr-FR" sz="1800"/>
              <a:t>Un dispositif expérimental </a:t>
            </a:r>
            <a:r>
              <a:rPr lang="fr-FR" sz="1800" b="1">
                <a:solidFill>
                  <a:srgbClr val="F28E65"/>
                </a:solidFill>
              </a:rPr>
              <a:t>au service des bacheliers professionnels pour améliorer leur accès en STS</a:t>
            </a:r>
            <a:r>
              <a:rPr lang="fr-FR" sz="1800" b="1"/>
              <a:t>, </a:t>
            </a:r>
            <a:r>
              <a:rPr lang="fr-FR" sz="1800"/>
              <a:t>filière d’enseignement supérieur dans lesquelles ils réussissent davantage </a:t>
            </a:r>
          </a:p>
          <a:p>
            <a:pPr>
              <a:defRPr/>
            </a:pPr>
            <a:endParaRPr lang="fr-FR" sz="600"/>
          </a:p>
          <a:p>
            <a:pPr>
              <a:defRPr/>
            </a:pPr>
            <a:r>
              <a:rPr lang="fr-FR" sz="1800"/>
              <a:t>Pour les élèves concernés par ce dispositif et qui demandent un BTS, </a:t>
            </a:r>
            <a:r>
              <a:rPr lang="fr-FR" sz="1800" b="1">
                <a:solidFill>
                  <a:srgbClr val="F28E65"/>
                </a:solidFill>
              </a:rPr>
              <a:t>le conseil de classe se prononce sur chaque spécialité de BTS demandée : l’avis favorable qui peut être attribué doit tenir compte </a:t>
            </a:r>
            <a:r>
              <a:rPr lang="fr-FR" sz="1800"/>
              <a:t>du profil de l’élève et des attendus de la formation d’accueil visée</a:t>
            </a:r>
          </a:p>
          <a:p>
            <a:pPr>
              <a:defRPr/>
            </a:pPr>
            <a:endParaRPr lang="fr-FR" sz="600" b="1">
              <a:solidFill>
                <a:srgbClr val="F28E65"/>
              </a:solidFill>
            </a:endParaRPr>
          </a:p>
          <a:p>
            <a:pPr>
              <a:defRPr/>
            </a:pPr>
            <a:r>
              <a:rPr lang="fr-FR" sz="1800"/>
              <a:t>Lorsque le conseil de classe donne un avis favorable sur l’orientation du candidat, </a:t>
            </a:r>
            <a:r>
              <a:rPr lang="fr-FR" sz="1800" b="1">
                <a:solidFill>
                  <a:srgbClr val="F28E65"/>
                </a:solidFill>
              </a:rPr>
              <a:t>le chef d’établissement  indique dans la fiche Avenir que la capacité de l’élève à réussir est  « </a:t>
            </a:r>
            <a:r>
              <a:rPr lang="fr-FR" sz="1800" b="1" u="sng">
                <a:solidFill>
                  <a:srgbClr val="F28E65"/>
                </a:solidFill>
              </a:rPr>
              <a:t>très satisfaisante</a:t>
            </a:r>
            <a:r>
              <a:rPr lang="fr-FR" sz="1800" b="1">
                <a:solidFill>
                  <a:srgbClr val="F28E65"/>
                </a:solidFill>
              </a:rPr>
              <a:t> ». </a:t>
            </a:r>
          </a:p>
          <a:p>
            <a:pPr>
              <a:defRPr/>
            </a:pPr>
            <a:endParaRPr lang="fr-FR" sz="500" b="1">
              <a:solidFill>
                <a:srgbClr val="F28E65"/>
              </a:solidFill>
            </a:endParaRPr>
          </a:p>
          <a:p>
            <a:pPr>
              <a:defRPr/>
            </a:pPr>
            <a:endParaRPr lang="fr-FR" sz="500" b="1">
              <a:solidFill>
                <a:srgbClr val="F28E65"/>
              </a:solidFill>
            </a:endParaRPr>
          </a:p>
          <a:p>
            <a:pPr>
              <a:defRPr/>
            </a:pPr>
            <a:endParaRPr lang="fr-FR" sz="1600" b="1">
              <a:solidFill>
                <a:srgbClr val="F28E65"/>
              </a:solidFill>
            </a:endParaRPr>
          </a:p>
          <a:p>
            <a:pPr>
              <a:defRPr/>
            </a:pPr>
            <a:endParaRPr lang="fr-FR" sz="1600" b="1">
              <a:solidFill>
                <a:srgbClr val="F28E65"/>
              </a:solidFill>
            </a:endParaRP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Tree>
    <p:extLst>
      <p:ext uri="{BB962C8B-B14F-4D97-AF65-F5344CB8AC3E}">
        <p14:creationId xmlns:p14="http://schemas.microsoft.com/office/powerpoint/2010/main" val="869394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5 conseils pour bien se préparer</a:t>
            </a:r>
          </a:p>
        </p:txBody>
      </p:sp>
      <p:sp>
        <p:nvSpPr>
          <p:cNvPr id="3" name="Espace réservé du contenu 2"/>
          <p:cNvSpPr>
            <a:spLocks noGrp="1"/>
          </p:cNvSpPr>
          <p:nvPr>
            <p:ph sz="quarter" idx="14"/>
          </p:nvPr>
        </p:nvSpPr>
        <p:spPr>
          <a:xfrm>
            <a:off x="323528" y="1440120"/>
            <a:ext cx="8784002" cy="3435886"/>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Ne pas attendre la dernière minute </a:t>
            </a:r>
            <a:r>
              <a:rPr lang="fr-FR" sz="1600" b="1" dirty="0"/>
              <a:t>pour s’informer et préparer son projet d’orientation</a:t>
            </a:r>
          </a:p>
          <a:p>
            <a:pPr lvl="0" defTabSz="457200">
              <a:spcBef>
                <a:spcPct val="20000"/>
              </a:spcBef>
              <a:spcAft>
                <a:spcPts val="0"/>
              </a:spcAft>
              <a:buClr>
                <a:srgbClr val="FF0000"/>
              </a:buClr>
              <a:buSzPct val="100000"/>
            </a:pPr>
            <a:endParaRPr lang="fr-FR" sz="1200" dirty="0"/>
          </a:p>
          <a:p>
            <a:pPr marL="177800" indent="-177800" defTabSz="457200">
              <a:spcBef>
                <a:spcPct val="20000"/>
              </a:spcBef>
              <a:spcAft>
                <a:spcPts val="0"/>
              </a:spcAft>
              <a:buClr>
                <a:srgbClr val="FF0000"/>
              </a:buClr>
              <a:buSzPct val="100000"/>
              <a:buFont typeface="Lucida Grande"/>
              <a:buChar char="&gt;"/>
            </a:pPr>
            <a:r>
              <a:rPr lang="fr-FR" sz="1600" b="1" dirty="0">
                <a:solidFill>
                  <a:srgbClr val="ED7454"/>
                </a:solidFill>
              </a:rPr>
              <a:t>Echanger</a:t>
            </a:r>
            <a:r>
              <a:rPr lang="fr-FR" sz="1600" b="1" dirty="0"/>
              <a:t> au sein de son lycée et </a:t>
            </a:r>
            <a:r>
              <a:rPr lang="fr-FR" sz="1600" b="1" dirty="0" smtClean="0"/>
              <a:t>participer aux salons</a:t>
            </a:r>
            <a:r>
              <a:rPr lang="fr-FR" sz="1600" b="1" dirty="0"/>
              <a:t>, </a:t>
            </a:r>
            <a:r>
              <a:rPr lang="fr-FR" sz="1600" b="1" dirty="0" smtClean="0"/>
              <a:t>tchats Parcoursup, journées </a:t>
            </a:r>
            <a:r>
              <a:rPr lang="fr-FR" sz="1600" b="1" dirty="0"/>
              <a:t>portes ouvertes, </a:t>
            </a:r>
            <a:r>
              <a:rPr lang="fr-FR" sz="1600" b="1" dirty="0" smtClean="0"/>
              <a:t>organisés </a:t>
            </a:r>
            <a:r>
              <a:rPr lang="fr-FR" sz="1600" b="1" dirty="0"/>
              <a:t>en présentiel ou en ligne</a:t>
            </a:r>
            <a:endParaRPr lang="fr-FR" sz="1600" b="1" dirty="0">
              <a:cs typeface="Arial"/>
            </a:endParaRPr>
          </a:p>
          <a:p>
            <a:pPr lvl="0" defTabSz="457200">
              <a:spcBef>
                <a:spcPct val="20000"/>
              </a:spcBef>
              <a:spcAft>
                <a:spcPts val="0"/>
              </a:spcAft>
              <a:buClr>
                <a:srgbClr val="FF0000"/>
              </a:buClr>
              <a:buSzPct val="100000"/>
            </a:pPr>
            <a:endParaRPr lang="fr-FR" sz="1200" dirty="0"/>
          </a:p>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Préparer les éléments pour s’inscrire </a:t>
            </a:r>
            <a:r>
              <a:rPr lang="fr-FR" sz="1600" b="1" dirty="0"/>
              <a:t>et renseigner les coordonnées des représentants légaux pour un meilleur suivi</a:t>
            </a:r>
            <a:endParaRPr lang="fr-FR" sz="1600" b="1" dirty="0">
              <a:cs typeface="Arial"/>
            </a:endParaRPr>
          </a:p>
          <a:p>
            <a:pPr lvl="0" defTabSz="457200">
              <a:spcBef>
                <a:spcPct val="20000"/>
              </a:spcBef>
              <a:spcAft>
                <a:spcPts val="0"/>
              </a:spcAft>
              <a:buClr>
                <a:srgbClr val="FF0000"/>
              </a:buClr>
              <a:buSzPct val="100000"/>
            </a:pPr>
            <a:endParaRPr lang="fr-FR" sz="1200" dirty="0"/>
          </a:p>
          <a:p>
            <a:pPr marL="177800" indent="-177800" defTabSz="457200">
              <a:spcBef>
                <a:spcPct val="20000"/>
              </a:spcBef>
              <a:spcAft>
                <a:spcPts val="0"/>
              </a:spcAft>
              <a:buClr>
                <a:srgbClr val="FF0000"/>
              </a:buClr>
              <a:buSzPct val="100000"/>
              <a:buFont typeface="Lucida Grande"/>
              <a:buChar char="&gt;"/>
            </a:pPr>
            <a:r>
              <a:rPr lang="fr-FR" sz="1600" b="1" dirty="0">
                <a:solidFill>
                  <a:srgbClr val="ED7454"/>
                </a:solidFill>
              </a:rPr>
              <a:t>Aborder sereinement </a:t>
            </a:r>
            <a:r>
              <a:rPr lang="fr-FR" sz="1600" b="1" dirty="0"/>
              <a:t>la phase d’admission qui débute le 27 mai </a:t>
            </a:r>
          </a:p>
          <a:p>
            <a:pPr defTabSz="457200">
              <a:spcBef>
                <a:spcPct val="20000"/>
              </a:spcBef>
              <a:spcAft>
                <a:spcPts val="0"/>
              </a:spcAft>
              <a:buClr>
                <a:srgbClr val="FF0000"/>
              </a:buClr>
              <a:buSzPct val="100000"/>
            </a:pPr>
            <a:endParaRPr lang="fr-FR" sz="1200" dirty="0">
              <a:solidFill>
                <a:srgbClr val="3D566E"/>
              </a:solidFill>
              <a:cs typeface="Arial"/>
            </a:endParaRPr>
          </a:p>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S’abonner aux comptes sociaux Parcoursup </a:t>
            </a:r>
            <a:r>
              <a:rPr lang="fr-FR" sz="1600" b="1" dirty="0"/>
              <a:t>:</a:t>
            </a:r>
            <a:r>
              <a:rPr lang="fr-FR" sz="1600" dirty="0">
                <a:solidFill>
                  <a:srgbClr val="3D566E"/>
                </a:solidFill>
              </a:rPr>
              <a:t>      @</a:t>
            </a:r>
            <a:r>
              <a:rPr lang="fr-FR" sz="1600" dirty="0" err="1">
                <a:solidFill>
                  <a:srgbClr val="3D566E"/>
                </a:solidFill>
              </a:rPr>
              <a:t>parcoursupinfo</a:t>
            </a:r>
            <a:r>
              <a:rPr lang="fr-FR" sz="1600" dirty="0">
                <a:solidFill>
                  <a:srgbClr val="3D566E"/>
                </a:solidFill>
              </a:rPr>
              <a:t> et      @parcoursup_info </a:t>
            </a:r>
            <a:endParaRPr lang="fr-FR" sz="1600" dirty="0">
              <a:solidFill>
                <a:srgbClr val="3D566E"/>
              </a:solidFill>
              <a:cs typeface="Arial"/>
            </a:endParaRPr>
          </a:p>
        </p:txBody>
      </p:sp>
      <p:sp>
        <p:nvSpPr>
          <p:cNvPr id="5" name="Espace réservé de la date 4"/>
          <p:cNvSpPr>
            <a:spLocks noGrp="1"/>
          </p:cNvSpPr>
          <p:nvPr>
            <p:ph type="dt" sz="half" idx="10"/>
          </p:nvPr>
        </p:nvSpPr>
        <p:spPr/>
        <p:txBody>
          <a:bodyPr/>
          <a:lstStyle/>
          <a:p>
            <a:pPr algn="r"/>
            <a:fld id="{B2115DC2-2A10-40F3-A644-7230AB8F86F0}"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a:t>
            </a:fld>
            <a:endParaRPr lang="fr-F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875" y="4011910"/>
            <a:ext cx="216000"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1" y="4023138"/>
            <a:ext cx="286460"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400"/>
              <a:t>Récapitulatif des éléments transmis à chaque formation</a:t>
            </a:r>
          </a:p>
        </p:txBody>
      </p:sp>
      <p:sp>
        <p:nvSpPr>
          <p:cNvPr id="4" name="Espace réservé du texte 3"/>
          <p:cNvSpPr>
            <a:spLocks noGrp="1"/>
          </p:cNvSpPr>
          <p:nvPr>
            <p:ph type="body" sz="quarter" idx="14"/>
          </p:nvPr>
        </p:nvSpPr>
        <p:spPr>
          <a:xfrm>
            <a:off x="360001" y="1357279"/>
            <a:ext cx="3707945" cy="2947500"/>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le projet de formation motivé</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les pièces complémentaires </a:t>
            </a:r>
            <a:r>
              <a:rPr lang="fr-FR" sz="2000" dirty="0"/>
              <a:t>demandées par certaines formations</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la rubrique « Activités et centres d’intérêt </a:t>
            </a:r>
            <a:r>
              <a:rPr lang="fr-FR" sz="2000" dirty="0"/>
              <a:t>», si elle a été renseignée</a:t>
            </a:r>
            <a:r>
              <a:rPr lang="fr-FR" sz="2000" dirty="0">
                <a:solidFill>
                  <a:srgbClr val="3D566E"/>
                </a:solidFill>
              </a:rPr>
              <a:t> </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la fiche Avenir </a:t>
            </a:r>
            <a:r>
              <a:rPr lang="fr-FR" sz="2000" dirty="0"/>
              <a:t>renseignée par le lycée</a:t>
            </a:r>
            <a:r>
              <a:rPr lang="fr-FR" sz="2000" dirty="0">
                <a:solidFill>
                  <a:srgbClr val="3D566E"/>
                </a:solidFill>
              </a:rPr>
              <a:t> </a:t>
            </a:r>
            <a:endParaRPr lang="fr-FR" sz="20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pPr marL="177800" lvl="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6" name="Espace réservé du texte 5"/>
          <p:cNvSpPr>
            <a:spLocks noGrp="1"/>
          </p:cNvSpPr>
          <p:nvPr>
            <p:ph type="body" sz="quarter" idx="16"/>
          </p:nvPr>
        </p:nvSpPr>
        <p:spPr>
          <a:xfrm>
            <a:off x="4320335" y="1357279"/>
            <a:ext cx="4317973" cy="3554157"/>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Bulletins scolaires et notes du baccalauréat </a:t>
            </a:r>
            <a:r>
              <a:rPr lang="fr-FR" sz="2000" b="1" dirty="0">
                <a:solidFill>
                  <a:srgbClr val="3D566E"/>
                </a:solidFill>
              </a:rPr>
              <a:t>: </a:t>
            </a:r>
          </a:p>
          <a:p>
            <a:pPr lvl="1"/>
            <a:r>
              <a:rPr lang="fr-FR" sz="1600" b="1" dirty="0">
                <a:solidFill>
                  <a:srgbClr val="0C5076"/>
                </a:solidFill>
              </a:rPr>
              <a:t>Année de première </a:t>
            </a:r>
            <a:r>
              <a:rPr lang="fr-FR" sz="1600" dirty="0">
                <a:solidFill>
                  <a:srgbClr val="0C5076"/>
                </a:solidFill>
              </a:rPr>
              <a:t>: bulletins scolaires, notes </a:t>
            </a:r>
            <a:r>
              <a:rPr lang="fr-FR" sz="1600" dirty="0">
                <a:solidFill>
                  <a:srgbClr val="F28E65"/>
                </a:solidFill>
              </a:rPr>
              <a:t>des évaluations communes et des épreuves anticipées de français</a:t>
            </a:r>
          </a:p>
          <a:p>
            <a:pPr lvl="1"/>
            <a:r>
              <a:rPr lang="fr-FR" sz="1600" b="1" dirty="0">
                <a:solidFill>
                  <a:srgbClr val="0C5076"/>
                </a:solidFill>
              </a:rPr>
              <a:t>Année de terminale </a:t>
            </a:r>
            <a:r>
              <a:rPr lang="fr-FR" sz="1600" dirty="0">
                <a:solidFill>
                  <a:srgbClr val="0C5076"/>
                </a:solidFill>
              </a:rPr>
              <a:t>: bulletins scolaires </a:t>
            </a:r>
            <a:r>
              <a:rPr lang="fr-FR" sz="1600" dirty="0" smtClean="0">
                <a:solidFill>
                  <a:srgbClr val="0C5076"/>
                </a:solidFill>
              </a:rPr>
              <a:t>(1er </a:t>
            </a:r>
            <a:r>
              <a:rPr lang="fr-FR" sz="1600" dirty="0">
                <a:solidFill>
                  <a:srgbClr val="0C5076"/>
                </a:solidFill>
              </a:rPr>
              <a:t>et 2e </a:t>
            </a:r>
            <a:r>
              <a:rPr lang="fr-FR" sz="1600" dirty="0" smtClean="0">
                <a:solidFill>
                  <a:srgbClr val="0C5076"/>
                </a:solidFill>
              </a:rPr>
              <a:t>trimestres ou 1</a:t>
            </a:r>
            <a:r>
              <a:rPr lang="fr-FR" sz="1600" baseline="30000" dirty="0" smtClean="0">
                <a:solidFill>
                  <a:srgbClr val="0C5076"/>
                </a:solidFill>
              </a:rPr>
              <a:t>er</a:t>
            </a:r>
            <a:r>
              <a:rPr lang="fr-FR" sz="1600" dirty="0" smtClean="0">
                <a:solidFill>
                  <a:srgbClr val="0C5076"/>
                </a:solidFill>
              </a:rPr>
              <a:t> semestre), </a:t>
            </a:r>
            <a:r>
              <a:rPr lang="fr-FR" sz="1600" dirty="0">
                <a:solidFill>
                  <a:srgbClr val="F28E65"/>
                </a:solidFill>
              </a:rPr>
              <a:t>notes des épreuves finales des deux enseignements de spécialité suivis en classe de terminale </a:t>
            </a:r>
            <a:endParaRPr lang="fr-FR" sz="1600" dirty="0" smtClean="0">
              <a:solidFill>
                <a:srgbClr val="F28E65"/>
              </a:solidFill>
            </a:endParaRPr>
          </a:p>
          <a:p>
            <a:pPr lvl="0" defTabSz="457200">
              <a:spcBef>
                <a:spcPct val="20000"/>
              </a:spcBef>
              <a:spcAft>
                <a:spcPts val="0"/>
              </a:spcAft>
              <a:buClr>
                <a:srgbClr val="FF0000"/>
              </a:buClr>
              <a:buSzPct val="100000"/>
              <a:defRPr/>
            </a:pPr>
            <a:endParaRPr lang="fr-FR" dirty="0" smtClean="0"/>
          </a:p>
          <a:p>
            <a:pPr lvl="0" defTabSz="457200">
              <a:spcBef>
                <a:spcPct val="20000"/>
              </a:spcBef>
              <a:spcAft>
                <a:spcPts val="0"/>
              </a:spcAft>
              <a:buClr>
                <a:srgbClr val="FF0000"/>
              </a:buClr>
              <a:buSzPct val="100000"/>
              <a:defRPr/>
            </a:pPr>
            <a:endParaRPr lang="fr-FR" dirty="0"/>
          </a:p>
        </p:txBody>
      </p:sp>
      <p:sp>
        <p:nvSpPr>
          <p:cNvPr id="7" name="Espace réservé de la date 6"/>
          <p:cNvSpPr>
            <a:spLocks noGrp="1"/>
          </p:cNvSpPr>
          <p:nvPr>
            <p:ph type="dt" sz="half" idx="10"/>
          </p:nvPr>
        </p:nvSpPr>
        <p:spPr/>
        <p:txBody>
          <a:bodyPr/>
          <a:lstStyle/>
          <a:p>
            <a:pPr algn="r"/>
            <a:fld id="{86A7E527-2B74-4939-A608-D1C0574CE027}" type="datetime1">
              <a:rPr lang="fr-FR" cap="all" smtClean="0"/>
              <a:t>18/01/2021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40</a:t>
            </a:fld>
            <a:endParaRPr lang="fr-FR"/>
          </a:p>
        </p:txBody>
      </p:sp>
      <p:sp>
        <p:nvSpPr>
          <p:cNvPr id="9" name="ZoneTexte 8"/>
          <p:cNvSpPr txBox="1"/>
          <p:nvPr/>
        </p:nvSpPr>
        <p:spPr>
          <a:xfrm>
            <a:off x="4492358" y="4260905"/>
            <a:ext cx="3867955" cy="338554"/>
          </a:xfrm>
          <a:prstGeom prst="rect">
            <a:avLst/>
          </a:prstGeom>
          <a:solidFill>
            <a:srgbClr val="0C5076"/>
          </a:solidFill>
        </p:spPr>
        <p:txBody>
          <a:bodyPr wrap="square" rtlCol="0">
            <a:spAutoFit/>
          </a:bodyPr>
          <a:lstStyle/>
          <a:p>
            <a:pPr lvl="0" algn="ctr"/>
            <a:r>
              <a:rPr lang="fr-FR" sz="1600" b="1" dirty="0" smtClean="0">
                <a:solidFill>
                  <a:schemeClr val="bg1"/>
                </a:solidFill>
              </a:rPr>
              <a:t>= un </a:t>
            </a:r>
            <a:r>
              <a:rPr lang="fr-FR" sz="1600" b="1" dirty="0">
                <a:solidFill>
                  <a:schemeClr val="bg1"/>
                </a:solidFill>
              </a:rPr>
              <a:t>baccalauréat mieux valorisé </a:t>
            </a:r>
          </a:p>
        </p:txBody>
      </p:sp>
    </p:spTree>
    <p:extLst>
      <p:ext uri="{BB962C8B-B14F-4D97-AF65-F5344CB8AC3E}">
        <p14:creationId xmlns:p14="http://schemas.microsoft.com/office/powerpoint/2010/main" val="3396691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18/01/2021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41</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53628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a:t/>
            </a:r>
            <a:br>
              <a:rPr lang="fr-FR" sz="2800"/>
            </a:br>
            <a:r>
              <a:rPr lang="fr-FR" sz="2800"/>
              <a:t>L’examen des vœux par les formations</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18/01/2021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42</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sz="2400"/>
              <a:t>La commission d’examen des vœux  </a:t>
            </a:r>
          </a:p>
        </p:txBody>
      </p:sp>
      <p:sp>
        <p:nvSpPr>
          <p:cNvPr id="3" name="Espace réservé du contenu 2"/>
          <p:cNvSpPr>
            <a:spLocks noGrp="1"/>
          </p:cNvSpPr>
          <p:nvPr>
            <p:ph sz="quarter" idx="14"/>
          </p:nvPr>
        </p:nvSpPr>
        <p:spPr>
          <a:xfrm>
            <a:off x="360000" y="1419622"/>
            <a:ext cx="8423999" cy="2790000"/>
          </a:xfrm>
        </p:spPr>
        <p:txBody>
          <a:bodyPr/>
          <a:lstStyle/>
          <a:p>
            <a:r>
              <a:rPr lang="fr-FR" sz="1800" b="1" dirty="0">
                <a:solidFill>
                  <a:srgbClr val="EC130E"/>
                </a:solidFill>
              </a:rPr>
              <a:t>&gt;</a:t>
            </a:r>
            <a:r>
              <a:rPr lang="fr-FR" sz="1800" dirty="0"/>
              <a:t> Au sein de chaque formation, </a:t>
            </a:r>
            <a:r>
              <a:rPr lang="fr-FR" sz="1800" b="1" dirty="0">
                <a:solidFill>
                  <a:srgbClr val="F28E65"/>
                </a:solidFill>
              </a:rPr>
              <a:t>une commission d’examen des vœux, </a:t>
            </a:r>
            <a:r>
              <a:rPr lang="fr-FR" sz="1800" dirty="0"/>
              <a:t>(référent pédagogique et professeurs) chargée de </a:t>
            </a:r>
            <a:r>
              <a:rPr lang="fr-FR" sz="1800" b="1" dirty="0">
                <a:solidFill>
                  <a:srgbClr val="F28E65"/>
                </a:solidFill>
              </a:rPr>
              <a:t>définir les modalités et les critères </a:t>
            </a:r>
            <a:r>
              <a:rPr lang="fr-FR" sz="1800" b="1" dirty="0" smtClean="0">
                <a:solidFill>
                  <a:srgbClr val="F28E65"/>
                </a:solidFill>
              </a:rPr>
              <a:t>généraux d’examen </a:t>
            </a:r>
            <a:r>
              <a:rPr lang="fr-FR" sz="1800" b="1" dirty="0">
                <a:solidFill>
                  <a:srgbClr val="F28E65"/>
                </a:solidFill>
              </a:rPr>
              <a:t>des candidatures et d’examiner les candidatures </a:t>
            </a:r>
          </a:p>
          <a:p>
            <a:endParaRPr lang="fr-FR" sz="500" dirty="0">
              <a:solidFill>
                <a:srgbClr val="F28E65"/>
              </a:solidFill>
            </a:endParaRPr>
          </a:p>
          <a:p>
            <a:r>
              <a:rPr lang="fr-FR" sz="1800" b="1" dirty="0">
                <a:solidFill>
                  <a:srgbClr val="EC130E"/>
                </a:solidFill>
              </a:rPr>
              <a:t>&gt;</a:t>
            </a:r>
            <a:r>
              <a:rPr lang="fr-FR" sz="1800" b="1" dirty="0">
                <a:solidFill>
                  <a:srgbClr val="F28E65"/>
                </a:solidFill>
              </a:rPr>
              <a:t> Les critères généraux d’examen des vœux </a:t>
            </a:r>
            <a:r>
              <a:rPr lang="fr-FR" sz="1800" dirty="0"/>
              <a:t>précisés sur chaque </a:t>
            </a:r>
            <a:r>
              <a:rPr lang="fr-FR" sz="1800" b="1" dirty="0">
                <a:solidFill>
                  <a:srgbClr val="F28E65"/>
                </a:solidFill>
              </a:rPr>
              <a:t>fiche de formation Parcoursup en amont de la procédure </a:t>
            </a:r>
            <a:r>
              <a:rPr lang="fr-FR" sz="1800" dirty="0"/>
              <a:t>pour aider les candidats à s’orienter </a:t>
            </a:r>
          </a:p>
          <a:p>
            <a:endParaRPr lang="fr-FR" sz="800" dirty="0"/>
          </a:p>
          <a:p>
            <a:r>
              <a:rPr lang="fr-FR" sz="1800" dirty="0"/>
              <a:t> </a:t>
            </a:r>
            <a:r>
              <a:rPr lang="fr-FR" sz="1800" b="1" dirty="0">
                <a:solidFill>
                  <a:srgbClr val="EC130E"/>
                </a:solidFill>
              </a:rPr>
              <a:t>&gt;</a:t>
            </a:r>
            <a:r>
              <a:rPr lang="fr-FR" sz="1800" b="1" dirty="0">
                <a:solidFill>
                  <a:srgbClr val="F28E65"/>
                </a:solidFill>
              </a:rPr>
              <a:t> En fin de procédure, </a:t>
            </a:r>
            <a:r>
              <a:rPr lang="fr-FR" sz="1800" dirty="0"/>
              <a:t>le bilan de l’examen des vœux de chaque formation </a:t>
            </a:r>
            <a:r>
              <a:rPr lang="fr-FR" sz="1800" b="1" dirty="0">
                <a:solidFill>
                  <a:srgbClr val="F28E65"/>
                </a:solidFill>
              </a:rPr>
              <a:t>est publié chaque année sur la plateforme Parcoursup</a:t>
            </a:r>
            <a:endParaRPr lang="fr-FR" sz="1800" dirty="0"/>
          </a:p>
        </p:txBody>
      </p:sp>
      <p:sp>
        <p:nvSpPr>
          <p:cNvPr id="5" name="Espace réservé de la date 4"/>
          <p:cNvSpPr>
            <a:spLocks noGrp="1"/>
          </p:cNvSpPr>
          <p:nvPr>
            <p:ph type="dt" sz="half" idx="10"/>
          </p:nvPr>
        </p:nvSpPr>
        <p:spPr/>
        <p:txBody>
          <a:bodyPr/>
          <a:lstStyle/>
          <a:p>
            <a:pPr algn="r"/>
            <a:fld id="{994BEC6E-4983-49E5-8315-790F60EECA50}"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43</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Avril - mai </a:t>
            </a:r>
            <a:endParaRPr lang="fr-FR" b="1" dirty="0">
              <a:solidFill>
                <a:schemeClr val="bg1"/>
              </a:solidFill>
            </a:endParaRPr>
          </a:p>
        </p:txBody>
      </p:sp>
    </p:spTree>
    <p:extLst>
      <p:ext uri="{BB962C8B-B14F-4D97-AF65-F5344CB8AC3E}">
        <p14:creationId xmlns:p14="http://schemas.microsoft.com/office/powerpoint/2010/main" val="3428475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a:t>Les principes de l’admission </a:t>
            </a:r>
          </a:p>
        </p:txBody>
      </p:sp>
      <p:sp>
        <p:nvSpPr>
          <p:cNvPr id="3" name="Espace réservé du contenu 2"/>
          <p:cNvSpPr>
            <a:spLocks noGrp="1"/>
          </p:cNvSpPr>
          <p:nvPr>
            <p:ph sz="quarter" idx="14"/>
          </p:nvPr>
        </p:nvSpPr>
        <p:spPr>
          <a:xfrm>
            <a:off x="359999" y="1275606"/>
            <a:ext cx="8424000" cy="3240360"/>
          </a:xfrm>
        </p:spPr>
        <p:txBody>
          <a:bodyPr/>
          <a:lstStyle/>
          <a:p>
            <a:r>
              <a:rPr lang="fr-FR" sz="1600" b="1">
                <a:solidFill>
                  <a:srgbClr val="ED7454"/>
                </a:solidFill>
              </a:rPr>
              <a:t>Les modalités de l’examen des vœux sont affichées aux candidats</a:t>
            </a:r>
          </a:p>
          <a:p>
            <a:endParaRPr lang="fr-FR" sz="500" b="1">
              <a:solidFill>
                <a:srgbClr val="ED7454"/>
              </a:solidFill>
            </a:endParaRPr>
          </a:p>
          <a:p>
            <a:r>
              <a:rPr lang="fr-FR" sz="1600" b="1">
                <a:solidFill>
                  <a:srgbClr val="ED7454"/>
                </a:solidFill>
              </a:rPr>
              <a:t>Dans les formations sélectives (classe prépa, BUT, BTS, écoles, IFSI…)</a:t>
            </a:r>
          </a:p>
          <a:p>
            <a:r>
              <a:rPr lang="fr-FR" sz="1500"/>
              <a:t>L’admission se fait sur dossier et, dans certains cas, en ayant recours, en plus ou en lieu et place du dossier, à des épreuves écrites et/ou orales dont le calendrier et les modalités sont connus des candidats. </a:t>
            </a:r>
          </a:p>
          <a:p>
            <a:endParaRPr lang="fr-FR" sz="500"/>
          </a:p>
          <a:p>
            <a:r>
              <a:rPr lang="fr-FR" sz="1600" b="1">
                <a:solidFill>
                  <a:srgbClr val="ED7454"/>
                </a:solidFill>
              </a:rPr>
              <a:t>Dans les formations non sélectives (licences et PASS)</a:t>
            </a:r>
          </a:p>
          <a:p>
            <a:pPr algn="just"/>
            <a:r>
              <a:rPr lang="fr-FR" sz="1500"/>
              <a:t>Un lycéen peut </a:t>
            </a:r>
            <a:r>
              <a:rPr lang="fr-FR" sz="1500" b="1"/>
              <a:t>accéder à la licence de son choix à l’université, dans la limite des capacités d’accueil : </a:t>
            </a:r>
            <a:r>
              <a:rPr lang="fr-FR" sz="1500"/>
              <a:t>si le nombre de vœux reçus est supérieur au nombre de places disponibles, la commission d’examen des vœux étudie les dossiers et vérifie leur adéquation avec la formation demandée afin de les classer </a:t>
            </a:r>
          </a:p>
          <a:p>
            <a:r>
              <a:rPr lang="fr-FR" sz="1500"/>
              <a:t>L’université peut conditionner l'admission (réponse « oui-si ») d’un candidat au suivi d’un dispositif de réussite (remise à niveau, tutorat…) afin de l’aider et de favoriser sa réussite </a:t>
            </a: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44</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Avril - mai </a:t>
            </a:r>
            <a:endParaRPr lang="fr-FR" b="1" dirty="0">
              <a:solidFill>
                <a:schemeClr val="bg1"/>
              </a:solidFill>
            </a:endParaRPr>
          </a:p>
        </p:txBody>
      </p:sp>
    </p:spTree>
    <p:extLst>
      <p:ext uri="{BB962C8B-B14F-4D97-AF65-F5344CB8AC3E}">
        <p14:creationId xmlns:p14="http://schemas.microsoft.com/office/powerpoint/2010/main" val="331432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400"/>
              <a:t>Parcoursup au service de l’égalité des chances </a:t>
            </a:r>
            <a:r>
              <a:rPr lang="fr-FR"/>
              <a:t/>
            </a:r>
            <a:br>
              <a:rPr lang="fr-FR"/>
            </a:br>
            <a:r>
              <a:rPr lang="fr-FR"/>
              <a:t/>
            </a:r>
            <a:br>
              <a:rPr lang="fr-FR"/>
            </a:br>
            <a:r>
              <a:rPr lang="fr-FR"/>
              <a:t/>
            </a:r>
            <a:br>
              <a:rPr lang="fr-FR"/>
            </a:br>
            <a:r>
              <a:rPr lang="fr-FR"/>
              <a:t/>
            </a:r>
            <a:br>
              <a:rPr lang="fr-FR"/>
            </a:br>
            <a:r>
              <a:rPr lang="fr-FR"/>
              <a:t/>
            </a:r>
            <a:br>
              <a:rPr lang="fr-FR"/>
            </a:br>
            <a:endParaRPr lang="fr-FR"/>
          </a:p>
        </p:txBody>
      </p:sp>
      <p:sp>
        <p:nvSpPr>
          <p:cNvPr id="3" name="Espace réservé du contenu 2"/>
          <p:cNvSpPr>
            <a:spLocks noGrp="1"/>
          </p:cNvSpPr>
          <p:nvPr>
            <p:ph sz="quarter" idx="14"/>
          </p:nvPr>
        </p:nvSpPr>
        <p:spPr>
          <a:xfrm>
            <a:off x="251520" y="1419622"/>
            <a:ext cx="8424000" cy="3075846"/>
          </a:xfrm>
        </p:spPr>
        <p:txBody>
          <a:bodyPr/>
          <a:lstStyle/>
          <a:p>
            <a:pPr algn="just"/>
            <a:r>
              <a:rPr lang="fr-FR" sz="2000">
                <a:solidFill>
                  <a:srgbClr val="EC130E"/>
                </a:solidFill>
              </a:rPr>
              <a:t>&gt; </a:t>
            </a:r>
            <a:r>
              <a:rPr lang="fr-FR" sz="2000"/>
              <a:t>Des </a:t>
            </a:r>
            <a:r>
              <a:rPr lang="fr-FR" sz="2000" b="1">
                <a:solidFill>
                  <a:srgbClr val="F28E65"/>
                </a:solidFill>
              </a:rPr>
              <a:t>places sont priorisées pour les lycéens boursiers </a:t>
            </a:r>
            <a:r>
              <a:rPr lang="fr-FR" sz="2000"/>
              <a:t>dans chaque formation, y compris les plus sélectives </a:t>
            </a:r>
          </a:p>
          <a:p>
            <a:pPr algn="just"/>
            <a:r>
              <a:rPr lang="fr-FR" sz="2000">
                <a:solidFill>
                  <a:srgbClr val="EC130E"/>
                </a:solidFill>
              </a:rPr>
              <a:t>&gt; </a:t>
            </a:r>
            <a:r>
              <a:rPr lang="fr-FR" sz="2000"/>
              <a:t>Une </a:t>
            </a:r>
            <a:r>
              <a:rPr lang="fr-FR" sz="2000" b="1">
                <a:solidFill>
                  <a:srgbClr val="F28E65"/>
                </a:solidFill>
              </a:rPr>
              <a:t>aide financière pour les lycéens boursiers </a:t>
            </a:r>
            <a:r>
              <a:rPr lang="fr-FR" sz="2000"/>
              <a:t>qui s’inscrivent dans une formation en dehors de leur académie  </a:t>
            </a:r>
          </a:p>
          <a:p>
            <a:pPr algn="just"/>
            <a:r>
              <a:rPr lang="fr-FR" sz="2000">
                <a:solidFill>
                  <a:srgbClr val="EC130E"/>
                </a:solidFill>
              </a:rPr>
              <a:t>&gt; </a:t>
            </a:r>
            <a:r>
              <a:rPr lang="fr-FR" sz="2000"/>
              <a:t>Un nombre de </a:t>
            </a:r>
            <a:r>
              <a:rPr lang="fr-FR" sz="2000" b="1">
                <a:solidFill>
                  <a:srgbClr val="F28E65"/>
                </a:solidFill>
              </a:rPr>
              <a:t>places en BTS est priorisé pour les bacheliers professionnels</a:t>
            </a:r>
            <a:endParaRPr lang="fr-FR" sz="1200"/>
          </a:p>
          <a:p>
            <a:pPr marL="0" lvl="2" indent="0" algn="just">
              <a:buClr>
                <a:srgbClr val="FF0000"/>
              </a:buClr>
              <a:buNone/>
            </a:pPr>
            <a:r>
              <a:rPr lang="fr-FR" sz="2000">
                <a:solidFill>
                  <a:srgbClr val="EC130E"/>
                </a:solidFill>
              </a:rPr>
              <a:t>&gt; </a:t>
            </a:r>
            <a:r>
              <a:rPr lang="fr-FR" sz="2000">
                <a:solidFill>
                  <a:srgbClr val="0C5076"/>
                </a:solidFill>
              </a:rPr>
              <a:t>Un nombre de </a:t>
            </a:r>
            <a:r>
              <a:rPr lang="fr-FR" sz="2000" b="1">
                <a:solidFill>
                  <a:srgbClr val="F28E65"/>
                </a:solidFill>
              </a:rPr>
              <a:t>places en BUT est priorisé pour les bacheliers technologiques</a:t>
            </a:r>
          </a:p>
          <a:p>
            <a:pPr marL="180975" lvl="2" indent="-71755">
              <a:buClr>
                <a:srgbClr val="FF0000"/>
              </a:buClr>
            </a:pPr>
            <a:endParaRPr lang="fr-FR" sz="2000" i="1">
              <a:cs typeface="Arial"/>
            </a:endParaRPr>
          </a:p>
          <a:p>
            <a:endParaRPr lang="fr-FR"/>
          </a:p>
        </p:txBody>
      </p:sp>
      <p:sp>
        <p:nvSpPr>
          <p:cNvPr id="5" name="Espace réservé de la date 4"/>
          <p:cNvSpPr>
            <a:spLocks noGrp="1"/>
          </p:cNvSpPr>
          <p:nvPr>
            <p:ph type="dt" sz="half" idx="10"/>
          </p:nvPr>
        </p:nvSpPr>
        <p:spPr/>
        <p:txBody>
          <a:bodyPr/>
          <a:lstStyle/>
          <a:p>
            <a:pPr algn="r"/>
            <a:fld id="{8C89490C-8D9B-4C70-9975-5ED33F5D88A0}"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45</a:t>
            </a:fld>
            <a:endParaRPr lang="fr-FR"/>
          </a:p>
        </p:txBody>
      </p:sp>
    </p:spTree>
    <p:extLst>
      <p:ext uri="{BB962C8B-B14F-4D97-AF65-F5344CB8AC3E}">
        <p14:creationId xmlns:p14="http://schemas.microsoft.com/office/powerpoint/2010/main" val="1091140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a:t>Etape 3 : consulter les réponses des formations et faire ses choix </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18/01/2021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46</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666800"/>
            <a:ext cx="7218511" cy="3140962"/>
          </a:xfrm>
        </p:spPr>
      </p:pic>
    </p:spTree>
    <p:extLst>
      <p:ext uri="{BB962C8B-B14F-4D97-AF65-F5344CB8AC3E}">
        <p14:creationId xmlns:p14="http://schemas.microsoft.com/office/powerpoint/2010/main" val="3524104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60000" y="1203598"/>
            <a:ext cx="8424000" cy="2574000"/>
          </a:xfrm>
        </p:spPr>
        <p:txBody>
          <a:bodyPr/>
          <a:lstStyle/>
          <a:p>
            <a:pPr algn="ctr"/>
            <a:endParaRPr lang="fr-FR" sz="1800"/>
          </a:p>
          <a:p>
            <a:pPr algn="ctr"/>
            <a:endParaRPr lang="fr-FR" sz="1800"/>
          </a:p>
          <a:p>
            <a:pPr algn="ctr"/>
            <a:r>
              <a:rPr lang="fr-FR" sz="1800"/>
              <a:t>ICI VISUEL ETAPE 3 </a:t>
            </a:r>
          </a:p>
        </p:txBody>
      </p:sp>
      <p:sp>
        <p:nvSpPr>
          <p:cNvPr id="4" name="Espace réservé du texte 3"/>
          <p:cNvSpPr>
            <a:spLocks noGrp="1"/>
          </p:cNvSpPr>
          <p:nvPr>
            <p:ph type="body" sz="quarter" idx="13"/>
          </p:nvPr>
        </p:nvSpPr>
        <p:spPr/>
        <p:txBody>
          <a:bodyPr/>
          <a:lstStyle/>
          <a:p>
            <a:endParaRPr lang="fr-FR"/>
          </a:p>
        </p:txBody>
      </p:sp>
      <p:sp>
        <p:nvSpPr>
          <p:cNvPr id="5" name="Espace réservé de la date 4"/>
          <p:cNvSpPr>
            <a:spLocks noGrp="1"/>
          </p:cNvSpPr>
          <p:nvPr>
            <p:ph type="dt" sz="half" idx="10"/>
          </p:nvPr>
        </p:nvSpPr>
        <p:spPr/>
        <p:txBody>
          <a:bodyPr/>
          <a:lstStyle/>
          <a:p>
            <a:pPr algn="r"/>
            <a:fld id="{FDBAC4F6-4E84-4679-BE94-C9B9379D1234}"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47</a:t>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4611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a:t>La phase d’admission principale du 27 mai au 16 juillet 2021 </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800"/>
              <a:t>Les candidats consultent </a:t>
            </a:r>
            <a:r>
              <a:rPr lang="fr-FR" sz="1800" b="1">
                <a:solidFill>
                  <a:srgbClr val="ED7454"/>
                </a:solidFill>
              </a:rPr>
              <a:t>les réponses des formations le 27 mai 2021</a:t>
            </a:r>
          </a:p>
          <a:p>
            <a:pPr lvl="0" defTabSz="457200">
              <a:spcAft>
                <a:spcPts val="0"/>
              </a:spcAft>
              <a:buClr>
                <a:srgbClr val="FF0000"/>
              </a:buClr>
              <a:buSzPct val="100000"/>
            </a:pPr>
            <a:endParaRPr lang="fr-FR" sz="1800" b="1">
              <a:solidFill>
                <a:srgbClr val="F28E65"/>
              </a:solidFill>
            </a:endParaRPr>
          </a:p>
          <a:p>
            <a:pPr marL="177800" lvl="0" indent="-177800" defTabSz="457200">
              <a:spcAft>
                <a:spcPts val="0"/>
              </a:spcAft>
              <a:buClr>
                <a:srgbClr val="FF0000"/>
              </a:buClr>
              <a:buSzPct val="100000"/>
              <a:buFont typeface="Lucida Grande"/>
              <a:buChar char="&gt;"/>
            </a:pPr>
            <a:r>
              <a:rPr lang="fr-FR" sz="1800" b="1">
                <a:solidFill>
                  <a:srgbClr val="ED7454"/>
                </a:solidFill>
              </a:rPr>
              <a:t>Ils reçoivent les propositions d’admission au fur et à mesure et en continu </a:t>
            </a:r>
            <a:r>
              <a:rPr lang="fr-FR" sz="1800" b="1">
                <a:solidFill>
                  <a:srgbClr val="3D566E"/>
                </a:solidFill>
              </a:rPr>
              <a:t>: </a:t>
            </a:r>
            <a:r>
              <a:rPr lang="fr-FR" sz="1800"/>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800">
              <a:solidFill>
                <a:srgbClr val="3D566E"/>
              </a:solidFill>
            </a:endParaRPr>
          </a:p>
          <a:p>
            <a:pPr marL="177800" lvl="0" indent="-177800" defTabSz="457200">
              <a:spcAft>
                <a:spcPts val="0"/>
              </a:spcAft>
              <a:buClr>
                <a:srgbClr val="FF0000"/>
              </a:buClr>
              <a:buSzPct val="100000"/>
              <a:buFont typeface="Lucida Grande"/>
              <a:buChar char="&gt;"/>
            </a:pPr>
            <a:r>
              <a:rPr lang="fr-FR" sz="1800"/>
              <a:t>Ils doivent obligatoirement répondre à chaque proposition d’admission reçue </a:t>
            </a:r>
            <a:r>
              <a:rPr lang="fr-FR" sz="1800" b="1">
                <a:solidFill>
                  <a:srgbClr val="ED7454"/>
                </a:solidFill>
              </a:rPr>
              <a:t>avant la date limite indiquée dans leur dossier. </a:t>
            </a:r>
          </a:p>
          <a:p>
            <a:pPr lvl="0" defTabSz="457200">
              <a:spcAft>
                <a:spcPts val="0"/>
              </a:spcAft>
              <a:buClr>
                <a:srgbClr val="FF0000"/>
              </a:buClr>
              <a:buSzPct val="100000"/>
            </a:pPr>
            <a:endParaRPr lang="fr-FR" sz="1800" b="1">
              <a:solidFill>
                <a:srgbClr val="F28E65"/>
              </a:solidFill>
              <a:cs typeface="Arial"/>
            </a:endParaRPr>
          </a:p>
          <a:p>
            <a:pPr marL="177800" indent="-177800" defTabSz="457200">
              <a:spcAft>
                <a:spcPts val="0"/>
              </a:spcAft>
              <a:buClr>
                <a:srgbClr val="FF0000"/>
              </a:buClr>
              <a:buSzPct val="100000"/>
              <a:buFont typeface="Lucida Grande"/>
              <a:buChar char="&gt;"/>
            </a:pPr>
            <a:r>
              <a:rPr lang="fr-FR" sz="1800" b="1">
                <a:solidFill>
                  <a:srgbClr val="ED7454"/>
                </a:solidFill>
              </a:rPr>
              <a:t>Pour aider les candidats en liste d’attente à suivre sa situation qui évolue en fonction des places libérées</a:t>
            </a:r>
            <a:r>
              <a:rPr lang="fr-FR" sz="1800">
                <a:solidFill>
                  <a:srgbClr val="3D566E"/>
                </a:solidFill>
              </a:rPr>
              <a:t>, </a:t>
            </a:r>
            <a:r>
              <a:rPr lang="fr-FR" sz="1800"/>
              <a:t>des indicateurs seront disponibles pour chaque vœu </a:t>
            </a: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48</a:t>
            </a:fld>
            <a:endParaRPr lang="fr-FR"/>
          </a:p>
        </p:txBody>
      </p:sp>
    </p:spTree>
    <p:extLst>
      <p:ext uri="{BB962C8B-B14F-4D97-AF65-F5344CB8AC3E}">
        <p14:creationId xmlns:p14="http://schemas.microsoft.com/office/powerpoint/2010/main" val="322137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18/01/2021</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49</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rgbClr val="0C5076"/>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rgbClr val="0C5076"/>
                </a:solidFill>
                <a:effectLst/>
                <a:uLnTx/>
                <a:uFillTx/>
                <a:latin typeface="Calibri"/>
                <a:ea typeface="+mn-ea"/>
                <a:cs typeface="+mn-cs"/>
              </a:rPr>
              <a:t> prépa</a:t>
            </a:r>
            <a:r>
              <a:rPr kumimoji="0" lang="fr-FR" sz="1400" b="1" i="0" u="none" strike="noStrike" kern="1200" cap="none" spc="0" normalizeH="0" baseline="0" noProof="0" dirty="0">
                <a:ln>
                  <a:noFill/>
                </a:ln>
                <a:solidFill>
                  <a:srgbClr val="0C5076"/>
                </a:solidFill>
                <a:effectLst/>
                <a:uLnTx/>
                <a:uFillTx/>
                <a:latin typeface="Calibri"/>
                <a:ea typeface="+mn-ea"/>
                <a:cs typeface="+mn-cs"/>
              </a:rPr>
              <a:t>, IFSI, écoles, …) </a:t>
            </a:r>
            <a:endParaRPr kumimoji="0" lang="fr-FR" sz="1400" b="0" i="0" u="none" strike="noStrike" kern="1200" cap="none" spc="0" normalizeH="0" baseline="0" noProof="0" dirty="0">
              <a:ln>
                <a:noFill/>
              </a:ln>
              <a:solidFill>
                <a:srgbClr val="0C5076"/>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49</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32904"/>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0" name="Rectangle à coins arrondis 19"/>
          <p:cNvSpPr/>
          <p:nvPr/>
        </p:nvSpPr>
        <p:spPr>
          <a:xfrm>
            <a:off x="1360490" y="333360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849544"/>
            <a:ext cx="2657475" cy="323850"/>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OUI-SI</a:t>
            </a:r>
            <a:r>
              <a:rPr kumimoji="0" lang="fr-FR" sz="1200" b="1" i="0" u="none" strike="noStrike" kern="0" cap="none" spc="0" normalizeH="0" baseline="0" noProof="0">
                <a:ln>
                  <a:noFill/>
                </a:ln>
                <a:solidFill>
                  <a:srgbClr val="EC130E"/>
                </a:solidFill>
                <a:effectLst/>
                <a:uLnTx/>
                <a:uFillTx/>
                <a:latin typeface="Calibri"/>
                <a:ea typeface="+mn-ea"/>
                <a:cs typeface="+mn-cs"/>
              </a:rPr>
              <a:t>*</a:t>
            </a:r>
            <a:r>
              <a:rPr kumimoji="0" lang="fr-FR" sz="1200" b="1" i="0" u="none" strike="noStrike" kern="0" cap="none" spc="0" normalizeH="0" baseline="0" noProof="0">
                <a:ln>
                  <a:noFill/>
                </a:ln>
                <a:solidFill>
                  <a:prstClr val="white"/>
                </a:solidFill>
                <a:effectLst/>
                <a:uLnTx/>
                <a:uFillTx/>
                <a:latin typeface="Calibri"/>
                <a:ea typeface="+mn-ea"/>
                <a:cs typeface="+mn-cs"/>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4050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336132"/>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9003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405170"/>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990108"/>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a:solidFill>
                  <a:srgbClr val="0C5076"/>
                </a:solidFill>
                <a:latin typeface="Calibri"/>
              </a:rPr>
              <a:t>Formation non sélective (licences, PASS) </a:t>
            </a:r>
            <a:endParaRPr lang="fr-FR" sz="1800" b="1">
              <a:solidFill>
                <a:srgbClr val="0C5076"/>
              </a:solidFill>
              <a:latin typeface="Calibri"/>
            </a:endParaRPr>
          </a:p>
          <a:p>
            <a:endParaRPr lang="fr-FR" sz="1800">
              <a:latin typeface="Calibri"/>
            </a:endParaRPr>
          </a:p>
          <a:p>
            <a:endParaRPr lang="fr-FR" sz="1800">
              <a:latin typeface="Calibri"/>
            </a:endParaRPr>
          </a:p>
        </p:txBody>
      </p:sp>
      <p:sp>
        <p:nvSpPr>
          <p:cNvPr id="33" name="Rectangle à coins arrondis 32"/>
          <p:cNvSpPr/>
          <p:nvPr/>
        </p:nvSpPr>
        <p:spPr>
          <a:xfrm>
            <a:off x="4933833" y="3338413"/>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4" name="Rectangle à coins arrondis 33"/>
          <p:cNvSpPr/>
          <p:nvPr/>
        </p:nvSpPr>
        <p:spPr>
          <a:xfrm>
            <a:off x="4958637" y="3831069"/>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5" name="Rectangle à coins arrondis 34"/>
          <p:cNvSpPr/>
          <p:nvPr/>
        </p:nvSpPr>
        <p:spPr>
          <a:xfrm>
            <a:off x="4944466" y="4269712"/>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 name="ZoneTexte 1"/>
          <p:cNvSpPr txBox="1"/>
          <p:nvPr/>
        </p:nvSpPr>
        <p:spPr>
          <a:xfrm flipH="1">
            <a:off x="323528" y="4692501"/>
            <a:ext cx="5688633" cy="432000"/>
          </a:xfrm>
          <a:prstGeom prst="rect">
            <a:avLst/>
          </a:prstGeom>
          <a:solidFill>
            <a:schemeClr val="bg1"/>
          </a:solidFill>
        </p:spPr>
        <p:txBody>
          <a:bodyPr wrap="square" rtlCol="0">
            <a:spAutoFit/>
          </a:bodyPr>
          <a:lstStyle/>
          <a:p>
            <a:r>
              <a:rPr lang="fr-FR" sz="1100" b="1">
                <a:solidFill>
                  <a:srgbClr val="EC130E"/>
                </a:solidFill>
              </a:rPr>
              <a:t>*</a:t>
            </a:r>
            <a:r>
              <a:rPr lang="fr-FR" sz="1100">
                <a:solidFill>
                  <a:srgbClr val="0C5076"/>
                </a:solidFill>
              </a:rPr>
              <a:t> Oui-si : le candidat est accepté à condition de suivre un parcours de réussite </a:t>
            </a:r>
          </a:p>
          <a:p>
            <a:r>
              <a:rPr lang="fr-FR" sz="1100">
                <a:solidFill>
                  <a:srgbClr val="0C5076"/>
                </a:solidFill>
              </a:rPr>
              <a:t>(remise à niveau, tutorat..) </a:t>
            </a:r>
          </a:p>
          <a:p>
            <a:endParaRPr lang="fr-FR" sz="1200"/>
          </a:p>
        </p:txBody>
      </p:sp>
      <p:sp>
        <p:nvSpPr>
          <p:cNvPr id="32" name="Titre 1"/>
          <p:cNvSpPr>
            <a:spLocks noGrp="1"/>
          </p:cNvSpPr>
          <p:nvPr>
            <p:ph type="title"/>
          </p:nvPr>
        </p:nvSpPr>
        <p:spPr>
          <a:xfrm>
            <a:off x="359998" y="771550"/>
            <a:ext cx="8784001" cy="447614"/>
          </a:xfrm>
        </p:spPr>
        <p:txBody>
          <a:bodyPr/>
          <a:lstStyle/>
          <a:p>
            <a:r>
              <a:rPr lang="fr-FR" sz="2400" dirty="0"/>
              <a:t>Les réponses des formations </a:t>
            </a:r>
            <a:r>
              <a:rPr lang="fr-FR" sz="2400" dirty="0" smtClean="0"/>
              <a:t>et les choix des candidats</a:t>
            </a:r>
            <a:r>
              <a:rPr lang="fr-FR" sz="2400" dirty="0"/>
              <a:t/>
            </a:r>
            <a:br>
              <a:rPr lang="fr-FR" sz="2400" dirty="0"/>
            </a:br>
            <a:r>
              <a:rPr lang="fr-FR" sz="2400" dirty="0"/>
              <a:t/>
            </a:r>
            <a:br>
              <a:rPr lang="fr-FR" sz="2400" dirty="0"/>
            </a:br>
            <a:endParaRPr lang="fr-FR" sz="2400" dirty="0"/>
          </a:p>
        </p:txBody>
      </p:sp>
    </p:spTree>
    <p:extLst>
      <p:ext uri="{BB962C8B-B14F-4D97-AF65-F5344CB8AC3E}">
        <p14:creationId xmlns:p14="http://schemas.microsoft.com/office/powerpoint/2010/main" val="93371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59999" y="843638"/>
            <a:ext cx="8424000" cy="720000"/>
          </a:xfrm>
        </p:spPr>
        <p:txBody>
          <a:bodyPr/>
          <a:lstStyle/>
          <a:p>
            <a:r>
              <a:rPr lang="fr-FR" sz="2400"/>
              <a:t>Les principes clés de Parcoursup 2021</a:t>
            </a:r>
          </a:p>
        </p:txBody>
      </p:sp>
      <p:sp>
        <p:nvSpPr>
          <p:cNvPr id="2" name="Espace réservé de la date 1"/>
          <p:cNvSpPr>
            <a:spLocks noGrp="1"/>
          </p:cNvSpPr>
          <p:nvPr>
            <p:ph type="dt" sz="half" idx="10"/>
          </p:nvPr>
        </p:nvSpPr>
        <p:spPr/>
        <p:txBody>
          <a:bodyPr/>
          <a:lstStyle/>
          <a:p>
            <a:pPr algn="r"/>
            <a:fld id="{7808BA5E-E79E-4B0D-86CC-9026F24F4748}" type="datetime1">
              <a:rPr lang="fr-FR" cap="all" smtClean="0"/>
              <a:t>18/01/2021</a:t>
            </a:fld>
            <a:endParaRPr lang="fr-FR" cap="all"/>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a:p>
        </p:txBody>
      </p:sp>
      <p:sp>
        <p:nvSpPr>
          <p:cNvPr id="3" name="ZoneTexte 2"/>
          <p:cNvSpPr txBox="1"/>
          <p:nvPr/>
        </p:nvSpPr>
        <p:spPr>
          <a:xfrm flipH="1">
            <a:off x="359999" y="1203962"/>
            <a:ext cx="8373482" cy="3662541"/>
          </a:xfrm>
          <a:prstGeom prst="rect">
            <a:avLst/>
          </a:prstGeom>
          <a:noFill/>
        </p:spPr>
        <p:txBody>
          <a:bodyPr wrap="square" lIns="91440" tIns="45720" rIns="91440" bIns="45720" rtlCol="0" anchor="t">
            <a:spAutoFit/>
          </a:bodyPr>
          <a:lstStyle/>
          <a:p>
            <a:pPr marL="285750" lvl="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Un accompagnement de l’élève à chaque étape de la procédure, </a:t>
            </a:r>
            <a:r>
              <a:rPr lang="fr-FR" sz="1600">
                <a:solidFill>
                  <a:srgbClr val="0C5076"/>
                </a:solidFill>
              </a:rPr>
              <a:t>de l’élaboration de son projet d’orientation au choix de sa formation </a:t>
            </a:r>
          </a:p>
          <a:p>
            <a:pPr marL="28575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Des informations clés, </a:t>
            </a:r>
            <a:r>
              <a:rPr lang="fr-FR" sz="1600">
                <a:solidFill>
                  <a:srgbClr val="0C5076"/>
                </a:solidFill>
              </a:rPr>
              <a:t>sur chaque fiche de formation accessible à partir du moteur de recherche,</a:t>
            </a:r>
            <a:r>
              <a:rPr lang="fr-FR" sz="1600" b="1">
                <a:solidFill>
                  <a:srgbClr val="F28E65"/>
                </a:solidFill>
              </a:rPr>
              <a:t> </a:t>
            </a:r>
            <a:r>
              <a:rPr lang="fr-FR" sz="1600">
                <a:solidFill>
                  <a:srgbClr val="0C5076"/>
                </a:solidFill>
              </a:rPr>
              <a:t>pour mieux connaitre les formations, leurs attendus, les critères généraux d’examen des dossiers, les débouchés professionnels et faire les bons choix pour réussir</a:t>
            </a:r>
          </a:p>
          <a:p>
            <a:pPr marL="285750" lvl="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Une articulation assurée </a:t>
            </a:r>
            <a:r>
              <a:rPr lang="fr-FR" sz="1600">
                <a:solidFill>
                  <a:srgbClr val="0C5076"/>
                </a:solidFill>
              </a:rPr>
              <a:t>entre le nouveau baccalauréat et la poursuite d’études dans le supérieur </a:t>
            </a:r>
          </a:p>
          <a:p>
            <a:pPr marL="285750" lvl="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La prise en compte du profil </a:t>
            </a:r>
            <a:r>
              <a:rPr lang="fr-FR" sz="1600">
                <a:solidFill>
                  <a:srgbClr val="0C5076"/>
                </a:solidFill>
              </a:rPr>
              <a:t>de chaque lycéen et le </a:t>
            </a:r>
            <a:r>
              <a:rPr lang="fr-FR" sz="1600" b="1">
                <a:solidFill>
                  <a:srgbClr val="F28E65"/>
                </a:solidFill>
              </a:rPr>
              <a:t>dernier mot donné au candidat</a:t>
            </a:r>
            <a:r>
              <a:rPr lang="fr-FR" sz="1600">
                <a:solidFill>
                  <a:srgbClr val="3D566E"/>
                </a:solidFill>
              </a:rPr>
              <a:t> </a:t>
            </a:r>
            <a:r>
              <a:rPr lang="fr-FR" sz="1600">
                <a:solidFill>
                  <a:srgbClr val="0C5076"/>
                </a:solidFill>
              </a:rPr>
              <a:t>pour choisir sa formation </a:t>
            </a:r>
          </a:p>
          <a:p>
            <a:pPr marL="285750" lvl="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Des parcours de réussite personnalisés (Oui-Si) à l’université</a:t>
            </a:r>
            <a:r>
              <a:rPr lang="fr-FR" sz="1600">
                <a:solidFill>
                  <a:srgbClr val="3D566E"/>
                </a:solidFill>
              </a:rPr>
              <a:t>, </a:t>
            </a:r>
            <a:r>
              <a:rPr lang="fr-FR" sz="1600">
                <a:solidFill>
                  <a:srgbClr val="0C5076"/>
                </a:solidFill>
              </a:rPr>
              <a:t>pour accompagner la réussite dans l’enseignement supérieur</a:t>
            </a:r>
          </a:p>
        </p:txBody>
      </p:sp>
    </p:spTree>
    <p:extLst>
      <p:ext uri="{BB962C8B-B14F-4D97-AF65-F5344CB8AC3E}">
        <p14:creationId xmlns:p14="http://schemas.microsoft.com/office/powerpoint/2010/main" val="3082648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50</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par SMS et par mail dans sa messagerie personnelle </a:t>
            </a:r>
            <a:r>
              <a:rPr kumimoji="0" lang="fr-FR" sz="1600" b="0" i="0" u="none" strike="noStrike" kern="1200" cap="none" spc="0" normalizeH="0" baseline="0" noProof="0">
                <a:ln>
                  <a:noFill/>
                </a:ln>
                <a:solidFill>
                  <a:srgbClr val="0C5076"/>
                </a:solidFill>
                <a:effectLst/>
                <a:uLnTx/>
                <a:uFillTx/>
                <a:ea typeface="+mn-ea"/>
                <a:cs typeface="+mn-cs"/>
              </a:rPr>
              <a:t>(rappel : une adresse mail valide et régulièrement consultée et un numéro de portable sont demandés au moment de l’inscription  </a:t>
            </a:r>
            <a:r>
              <a:rPr kumimoji="0" lang="fr-FR" sz="1600" b="0" i="0" u="none" strike="noStrike" kern="1200" cap="none" spc="0" normalizeH="0" baseline="0" noProof="0" err="1">
                <a:ln>
                  <a:noFill/>
                </a:ln>
                <a:solidFill>
                  <a:srgbClr val="0C5076"/>
                </a:solidFill>
                <a:effectLst/>
                <a:uLnTx/>
                <a:uFillTx/>
                <a:ea typeface="+mn-ea"/>
                <a:cs typeface="+mn-cs"/>
              </a:rPr>
              <a:t>Parcoursup</a:t>
            </a:r>
            <a:r>
              <a:rPr kumimoji="0" lang="fr-FR" sz="1600" b="0" i="0" u="none" strike="noStrike" kern="1200" cap="none" spc="0" normalizeH="0" baseline="0" noProof="0">
                <a:ln>
                  <a:noFill/>
                </a:ln>
                <a:solidFill>
                  <a:srgbClr val="0C5076"/>
                </a:solidFill>
                <a:effectLst/>
                <a:uLnTx/>
                <a:uFillTx/>
                <a:ea typeface="+mn-ea"/>
                <a:cs typeface="+mn-cs"/>
              </a:rPr>
              <a:t>)</a:t>
            </a:r>
            <a:endParaRPr kumimoji="0" lang="fr-FR" sz="1600" b="1" i="0" u="none" strike="noStrike" kern="1200" cap="none" spc="0" normalizeH="0" baseline="0" noProof="0">
              <a:ln>
                <a:noFill/>
              </a:ln>
              <a:solidFill>
                <a:srgbClr val="0C5076"/>
              </a:solidFill>
              <a:effectLst/>
              <a:uLnTx/>
              <a:uFillTx/>
              <a:ea typeface="+mn-ea"/>
              <a:cs typeface="+mn-cs"/>
            </a:endParaRPr>
          </a:p>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par notification sur l’application </a:t>
            </a:r>
            <a:r>
              <a:rPr kumimoji="0" lang="fr-FR" sz="1600" b="1" i="0" u="none" strike="noStrike" kern="1200" cap="none" spc="0" normalizeH="0" baseline="0" noProof="0" err="1">
                <a:ln>
                  <a:noFill/>
                </a:ln>
                <a:solidFill>
                  <a:srgbClr val="F28E65"/>
                </a:solidFill>
                <a:effectLst/>
                <a:uLnTx/>
                <a:uFillTx/>
                <a:ea typeface="+mn-ea"/>
                <a:cs typeface="+mn-cs"/>
              </a:rPr>
              <a:t>Parcoursup</a:t>
            </a:r>
            <a:r>
              <a:rPr kumimoji="0" lang="fr-FR" sz="1600" b="1" i="0" u="none" strike="noStrike" kern="1200" cap="none" spc="0" normalizeH="0" baseline="0" noProof="0">
                <a:ln>
                  <a:noFill/>
                </a:ln>
                <a:solidFill>
                  <a:srgbClr val="F28E65"/>
                </a:solidFill>
                <a:effectLst/>
                <a:uLnTx/>
                <a:uFillTx/>
                <a:ea typeface="+mn-ea"/>
                <a:cs typeface="+mn-cs"/>
              </a:rPr>
              <a:t> </a:t>
            </a:r>
            <a:r>
              <a:rPr kumimoji="0" lang="fr-FR" sz="1600" b="0" i="0" u="none" strike="noStrike" kern="1200" cap="none" spc="0" normalizeH="0" baseline="0" noProof="0">
                <a:ln>
                  <a:noFill/>
                </a:ln>
                <a:solidFill>
                  <a:srgbClr val="0C5076"/>
                </a:solidFill>
                <a:effectLst/>
                <a:uLnTx/>
                <a:uFillTx/>
                <a:ea typeface="+mn-ea"/>
                <a:cs typeface="+mn-cs"/>
              </a:rPr>
              <a:t>(application</a:t>
            </a:r>
            <a:r>
              <a:rPr kumimoji="0" lang="fr-FR" sz="1600" b="0" i="0" u="none" strike="noStrike" kern="1200" cap="none" spc="0" normalizeH="0" noProof="0">
                <a:ln>
                  <a:noFill/>
                </a:ln>
                <a:solidFill>
                  <a:srgbClr val="0C5076"/>
                </a:solidFill>
                <a:effectLst/>
                <a:uLnTx/>
                <a:uFillTx/>
                <a:ea typeface="+mn-ea"/>
                <a:cs typeface="+mn-cs"/>
              </a:rPr>
              <a:t> </a:t>
            </a:r>
            <a:r>
              <a:rPr kumimoji="0" lang="fr-FR" sz="1600" b="0" i="0" u="none" strike="noStrike" kern="1200" cap="none" spc="0" normalizeH="0" baseline="0" noProof="0">
                <a:ln>
                  <a:noFill/>
                </a:ln>
                <a:solidFill>
                  <a:srgbClr val="0C5076"/>
                </a:solidFill>
                <a:effectLst/>
                <a:uLnTx/>
                <a:uFillTx/>
                <a:ea typeface="+mn-ea"/>
                <a:cs typeface="+mn-cs"/>
              </a:rPr>
              <a:t>téléchargeable à partir du 27 mai)</a:t>
            </a:r>
            <a:endParaRPr kumimoji="0" lang="fr-FR" sz="1600" b="0" i="0" u="none" strike="noStrike" kern="1200" cap="none" spc="0" normalizeH="0" baseline="0" noProof="0">
              <a:ln>
                <a:noFill/>
              </a:ln>
              <a:solidFill>
                <a:srgbClr val="3D566E"/>
              </a:solidFill>
              <a:effectLst/>
              <a:uLnTx/>
              <a:uFillTx/>
              <a:ea typeface="+mn-ea"/>
              <a:cs typeface="+mn-cs"/>
            </a:endParaRPr>
          </a:p>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dans la messagerie intégrée au dossier </a:t>
            </a:r>
            <a:r>
              <a:rPr kumimoji="0" lang="fr-FR" sz="1600" b="0" i="0" u="none" strike="noStrike" kern="1200" cap="none" spc="0" normalizeH="0" baseline="0" noProof="0">
                <a:ln>
                  <a:noFill/>
                </a:ln>
                <a:solidFill>
                  <a:srgbClr val="0C5076"/>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50</a:t>
            </a:fld>
            <a:endParaRPr lang="fr-FR">
              <a:solidFill>
                <a:prstClr val="white"/>
              </a:solidFill>
              <a:latin typeface="Calibri"/>
            </a:endParaRPr>
          </a:p>
        </p:txBody>
      </p:sp>
      <p:sp>
        <p:nvSpPr>
          <p:cNvPr id="10" name="Rectangle à coins arrondis 9"/>
          <p:cNvSpPr/>
          <p:nvPr/>
        </p:nvSpPr>
        <p:spPr>
          <a:xfrm>
            <a:off x="293048" y="3816424"/>
            <a:ext cx="6336703"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i="1" u="sng" dirty="0">
                <a:solidFill>
                  <a:srgbClr val="F28E65"/>
                </a:solidFill>
              </a:rPr>
              <a:t>Info</a:t>
            </a:r>
            <a:r>
              <a:rPr lang="fr-FR" sz="1600" b="1" kern="0" dirty="0">
                <a:solidFill>
                  <a:schemeClr val="bg1"/>
                </a:solidFill>
              </a:rPr>
              <a:t> </a:t>
            </a:r>
            <a:r>
              <a:rPr lang="fr-FR" sz="1600" kern="0" dirty="0">
                <a:solidFill>
                  <a:schemeClr val="bg1"/>
                </a:solidFill>
              </a:rPr>
              <a:t>: les parents </a:t>
            </a:r>
            <a:r>
              <a:rPr lang="fr-FR" sz="1600" kern="0" dirty="0" smtClean="0">
                <a:solidFill>
                  <a:schemeClr val="bg1"/>
                </a:solidFill>
              </a:rPr>
              <a:t>sont </a:t>
            </a:r>
            <a:r>
              <a:rPr lang="fr-FR" sz="1600" kern="0" dirty="0">
                <a:solidFill>
                  <a:schemeClr val="bg1"/>
                </a:solidFill>
              </a:rPr>
              <a:t>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val="1084904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900001"/>
            <a:ext cx="8784001" cy="447614"/>
          </a:xfrm>
        </p:spPr>
        <p:txBody>
          <a:bodyPr/>
          <a:lstStyle/>
          <a:p>
            <a:r>
              <a:rPr lang="fr-FR" sz="2400"/>
              <a:t>Comment répondre aux propositions d’admission ? (1/3)</a:t>
            </a:r>
            <a:br>
              <a:rPr lang="fr-FR" sz="2400"/>
            </a:br>
            <a:r>
              <a:rPr lang="fr-FR" sz="2400"/>
              <a:t/>
            </a:r>
            <a:br>
              <a:rPr lang="fr-FR" sz="2400"/>
            </a:br>
            <a:endParaRPr lang="fr-FR" sz="2400"/>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51</a:t>
            </a:fld>
            <a:endParaRPr lang="fr-FR"/>
          </a:p>
        </p:txBody>
      </p:sp>
      <p:sp>
        <p:nvSpPr>
          <p:cNvPr id="4" name="Espace réservé du contenu 3"/>
          <p:cNvSpPr>
            <a:spLocks noGrp="1"/>
          </p:cNvSpPr>
          <p:nvPr>
            <p:ph sz="quarter" idx="14"/>
          </p:nvPr>
        </p:nvSpPr>
        <p:spPr>
          <a:xfrm>
            <a:off x="251520" y="1563638"/>
            <a:ext cx="8784002" cy="1800200"/>
          </a:xfrm>
        </p:spPr>
        <p:txBody>
          <a:bodyPr/>
          <a:lstStyle/>
          <a:p>
            <a:pPr lvl="0" defTabSz="457200">
              <a:spcBef>
                <a:spcPct val="20000"/>
              </a:spcBef>
              <a:spcAft>
                <a:spcPts val="0"/>
              </a:spcAft>
              <a:buClr>
                <a:srgbClr val="FF0000"/>
              </a:buClr>
              <a:buSzPct val="100000"/>
            </a:pPr>
            <a:r>
              <a:rPr lang="fr-FR" sz="1800" b="1"/>
              <a:t>Les délais à respecter </a:t>
            </a:r>
            <a:r>
              <a:rPr lang="fr-FR" sz="1800" b="1">
                <a:solidFill>
                  <a:srgbClr val="3D566E"/>
                </a:solidFill>
              </a:rPr>
              <a:t>pour accepter (ou refuser) une proposition d’admission :</a:t>
            </a:r>
            <a:endParaRPr lang="fr-FR" sz="1800" b="1">
              <a:solidFill>
                <a:srgbClr val="F28E65"/>
              </a:solidFill>
            </a:endParaRPr>
          </a:p>
          <a:p>
            <a:pPr marL="627063" lvl="1" indent="-169863" defTabSz="457200">
              <a:spcBef>
                <a:spcPct val="20000"/>
              </a:spcBef>
              <a:spcAft>
                <a:spcPts val="0"/>
              </a:spcAft>
              <a:buClr>
                <a:srgbClr val="ED7454"/>
              </a:buClr>
            </a:pPr>
            <a:r>
              <a:rPr lang="fr-FR" sz="1800" b="1">
                <a:solidFill>
                  <a:srgbClr val="ED7454"/>
                </a:solidFill>
              </a:rPr>
              <a:t>Propositions reçues le 27 mai 2021 </a:t>
            </a:r>
            <a:r>
              <a:rPr lang="fr-FR" sz="1800" b="1">
                <a:solidFill>
                  <a:srgbClr val="0C5076"/>
                </a:solidFill>
              </a:rPr>
              <a:t>:</a:t>
            </a:r>
            <a:r>
              <a:rPr lang="fr-FR" sz="1800" b="1">
                <a:solidFill>
                  <a:srgbClr val="ED7454"/>
                </a:solidFill>
              </a:rPr>
              <a:t> </a:t>
            </a:r>
            <a:r>
              <a:rPr lang="fr-FR" sz="1800" b="1">
                <a:solidFill>
                  <a:srgbClr val="3D566E"/>
                </a:solidFill>
              </a:rPr>
              <a:t>vous avez 5 jours pour répondre (J+4)</a:t>
            </a:r>
          </a:p>
          <a:p>
            <a:pPr marL="627063" lvl="1" indent="-169863" defTabSz="457200">
              <a:spcBef>
                <a:spcPct val="20000"/>
              </a:spcBef>
              <a:spcAft>
                <a:spcPts val="0"/>
              </a:spcAft>
              <a:buClr>
                <a:srgbClr val="ED7454"/>
              </a:buClr>
            </a:pPr>
            <a:r>
              <a:rPr lang="fr-FR" sz="1800" b="1">
                <a:solidFill>
                  <a:srgbClr val="ED7454"/>
                </a:solidFill>
              </a:rPr>
              <a:t>Propositions reçues à partir du 28 mai 2021 </a:t>
            </a:r>
            <a:r>
              <a:rPr lang="fr-FR" sz="1800" b="1">
                <a:solidFill>
                  <a:srgbClr val="3D566E"/>
                </a:solidFill>
              </a:rPr>
              <a:t>: vous avez 3 jours pour répondre (J+2)</a:t>
            </a:r>
            <a:endParaRPr lang="fr-FR" sz="1800">
              <a:solidFill>
                <a:srgbClr val="3D566E"/>
              </a:solidFill>
            </a:endParaRPr>
          </a:p>
          <a:p>
            <a:pPr marL="627063" lvl="1" indent="-169863" defTabSz="457200">
              <a:spcBef>
                <a:spcPct val="20000"/>
              </a:spcBef>
              <a:spcAft>
                <a:spcPts val="0"/>
              </a:spcAft>
              <a:buClr>
                <a:srgbClr val="FF0000"/>
              </a:buClr>
              <a:buFont typeface="Arial-ItalicMT" charset="0"/>
              <a:buChar char="&gt;"/>
            </a:pPr>
            <a:endParaRPr lang="fr-FR" sz="2000">
              <a:solidFill>
                <a:srgbClr val="3D566E"/>
              </a:solidFill>
              <a:latin typeface="Calibri"/>
            </a:endParaRPr>
          </a:p>
          <a:p>
            <a:pPr marL="627063" lvl="1" indent="-169863" defTabSz="457200">
              <a:spcBef>
                <a:spcPct val="20000"/>
              </a:spcBef>
              <a:spcAft>
                <a:spcPts val="0"/>
              </a:spcAft>
              <a:buClr>
                <a:srgbClr val="FF0000"/>
              </a:buClr>
              <a:buFont typeface="Arial-ItalicMT" charset="0"/>
              <a:buChar char="&gt;"/>
            </a:pPr>
            <a:endParaRPr lang="fr-FR" sz="2000">
              <a:solidFill>
                <a:srgbClr val="3D566E"/>
              </a:solidFill>
              <a:latin typeface="Calibri"/>
            </a:endParaRPr>
          </a:p>
          <a:p>
            <a:endParaRPr lang="fr-FR"/>
          </a:p>
        </p:txBody>
      </p:sp>
      <p:sp>
        <p:nvSpPr>
          <p:cNvPr id="7" name="Rectangle à coins arrondis 6"/>
          <p:cNvSpPr/>
          <p:nvPr/>
        </p:nvSpPr>
        <p:spPr>
          <a:xfrm>
            <a:off x="293048" y="3363838"/>
            <a:ext cx="8527424" cy="1116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a:t>A savoir :</a:t>
            </a:r>
          </a:p>
          <a:p>
            <a:pPr>
              <a:defRPr/>
            </a:pPr>
            <a:r>
              <a:rPr lang="fr-FR" sz="1600"/>
              <a:t>- Les dates limites pour accepter ou refuser une proposition sont affichées  clairement dans le dossier candidat. </a:t>
            </a:r>
            <a:endParaRPr lang="fr-FR" sz="1600">
              <a:cs typeface="Arial"/>
            </a:endParaRPr>
          </a:p>
          <a:p>
            <a:pPr fontAlgn="auto">
              <a:spcBef>
                <a:spcPts val="0"/>
              </a:spcBef>
              <a:spcAft>
                <a:spcPts val="0"/>
              </a:spcAft>
              <a:defRPr/>
            </a:pPr>
            <a:r>
              <a:rPr lang="fr-FR" sz="1600"/>
              <a:t>- Si le candidat ne répond pas dans les délais, la proposition d’admission est supprimée</a:t>
            </a:r>
          </a:p>
        </p:txBody>
      </p:sp>
    </p:spTree>
    <p:extLst>
      <p:ext uri="{BB962C8B-B14F-4D97-AF65-F5344CB8AC3E}">
        <p14:creationId xmlns:p14="http://schemas.microsoft.com/office/powerpoint/2010/main" val="1380543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a:t>Comment répondre aux propositions d’admission ? (2/3)</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a:solidFill>
                  <a:srgbClr val="3D566E"/>
                </a:solidFill>
              </a:rPr>
              <a:t> </a:t>
            </a:r>
            <a:r>
              <a:rPr lang="fr-FR" sz="1600" b="1"/>
              <a:t>Le lycéen reçoit une seule proposition d’admission et il a des vœux en attente :</a:t>
            </a:r>
          </a:p>
          <a:p>
            <a:pPr marL="627063" lvl="1" indent="-169863" defTabSz="457200">
              <a:spcBef>
                <a:spcPct val="20000"/>
              </a:spcBef>
              <a:spcAft>
                <a:spcPts val="0"/>
              </a:spcAft>
              <a:buClr>
                <a:srgbClr val="FF0000"/>
              </a:buClr>
            </a:pPr>
            <a:r>
              <a:rPr lang="fr-FR" sz="1600">
                <a:solidFill>
                  <a:srgbClr val="0C5076"/>
                </a:solidFill>
              </a:rPr>
              <a:t>Il</a:t>
            </a:r>
            <a:r>
              <a:rPr lang="fr-FR" sz="1600">
                <a:solidFill>
                  <a:srgbClr val="3D566E"/>
                </a:solidFill>
              </a:rPr>
              <a:t> </a:t>
            </a:r>
            <a:r>
              <a:rPr lang="fr-FR" sz="1600">
                <a:solidFill>
                  <a:srgbClr val="ED7454"/>
                </a:solidFill>
              </a:rPr>
              <a:t>accepte la proposition </a:t>
            </a:r>
            <a:r>
              <a:rPr lang="fr-FR" sz="1600">
                <a:solidFill>
                  <a:srgbClr val="0C5076"/>
                </a:solidFill>
              </a:rPr>
              <a:t>(ou y renonce). Il peut ensuite indiquer les vœux en attente qu’il souhaite conserver</a:t>
            </a:r>
          </a:p>
          <a:p>
            <a:pPr marL="627063" lvl="1" indent="-169863" defTabSz="457200">
              <a:spcBef>
                <a:spcPct val="20000"/>
              </a:spcBef>
              <a:spcAft>
                <a:spcPts val="0"/>
              </a:spcAft>
              <a:buClr>
                <a:srgbClr val="FF0000"/>
              </a:buClr>
            </a:pPr>
            <a:r>
              <a:rPr lang="fr-FR" sz="1600">
                <a:solidFill>
                  <a:srgbClr val="0C5076"/>
                </a:solidFill>
              </a:rPr>
              <a:t>S’il accepte définitivement la proposition, cela signifie qu’il renonce à tous ses autres vœux.  Il consulte alors les </a:t>
            </a:r>
            <a:r>
              <a:rPr lang="fr-FR" sz="1600">
                <a:solidFill>
                  <a:srgbClr val="F28E65"/>
                </a:solidFill>
              </a:rPr>
              <a:t>modalités d’inscription administrative </a:t>
            </a:r>
            <a:r>
              <a:rPr lang="fr-FR" sz="1600">
                <a:solidFill>
                  <a:srgbClr val="0C5076"/>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600" b="1"/>
              <a:t> Le lycéen reçoit plusieurs propositions d’admission et il a des vœux en attente :</a:t>
            </a:r>
          </a:p>
          <a:p>
            <a:pPr marL="627063" lvl="1" indent="-169863" defTabSz="457200">
              <a:spcBef>
                <a:spcPct val="20000"/>
              </a:spcBef>
              <a:spcAft>
                <a:spcPts val="0"/>
              </a:spcAft>
              <a:buClr>
                <a:srgbClr val="FF0000"/>
              </a:buClr>
            </a:pPr>
            <a:r>
              <a:rPr lang="fr-FR" sz="1600">
                <a:solidFill>
                  <a:srgbClr val="0C5076"/>
                </a:solidFill>
              </a:rPr>
              <a:t>Il </a:t>
            </a:r>
            <a:r>
              <a:rPr lang="fr-FR" sz="1600">
                <a:solidFill>
                  <a:srgbClr val="ED7454"/>
                </a:solidFill>
              </a:rPr>
              <a:t>ne peut accepter qu’une seule proposition à la fois</a:t>
            </a:r>
            <a:r>
              <a:rPr lang="fr-FR" sz="1600">
                <a:solidFill>
                  <a:srgbClr val="3D566E"/>
                </a:solidFill>
              </a:rPr>
              <a:t>. </a:t>
            </a:r>
            <a:r>
              <a:rPr lang="fr-FR" sz="1600">
                <a:solidFill>
                  <a:srgbClr val="0C5076"/>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600">
                <a:solidFill>
                  <a:srgbClr val="0C5076"/>
                </a:solidFill>
              </a:rPr>
              <a:t>Il peut indiquer les vœux en attente qu’il souhaite conserver</a:t>
            </a:r>
          </a:p>
          <a:p>
            <a:pPr marL="627063" lvl="1" indent="-169863" defTabSz="457200">
              <a:spcBef>
                <a:spcPct val="20000"/>
              </a:spcBef>
              <a:spcAft>
                <a:spcPts val="0"/>
              </a:spcAft>
              <a:buClr>
                <a:srgbClr val="FF0000"/>
              </a:buClr>
            </a:pPr>
            <a:r>
              <a:rPr lang="fr-FR" sz="1600">
                <a:solidFill>
                  <a:srgbClr val="0C5076"/>
                </a:solidFill>
              </a:rPr>
              <a:t>S’il accepte définitivement une proposition, cela signifie qu’il renonce aux autres vœux</a:t>
            </a:r>
            <a:r>
              <a:rPr lang="fr-FR" sz="1600">
                <a:solidFill>
                  <a:srgbClr val="3D566E"/>
                </a:solidFill>
              </a:rPr>
              <a:t>. </a:t>
            </a:r>
            <a:r>
              <a:rPr lang="fr-FR" sz="1600">
                <a:solidFill>
                  <a:srgbClr val="0C5076"/>
                </a:solidFill>
              </a:rPr>
              <a:t>Il consulte alors les </a:t>
            </a:r>
            <a:r>
              <a:rPr lang="fr-FR" sz="1600">
                <a:solidFill>
                  <a:srgbClr val="F28E65"/>
                </a:solidFill>
              </a:rPr>
              <a:t>modalités d’inscription administrative </a:t>
            </a:r>
            <a:r>
              <a:rPr lang="fr-FR" sz="1600">
                <a:solidFill>
                  <a:srgbClr val="0C5076"/>
                </a:solidFill>
              </a:rPr>
              <a:t>de la formation acceptée</a:t>
            </a:r>
          </a:p>
          <a:p>
            <a:pPr marL="177800" lvl="0" indent="-177800" defTabSz="457200">
              <a:spcAft>
                <a:spcPts val="0"/>
              </a:spcAft>
              <a:buClr>
                <a:srgbClr val="FF0000"/>
              </a:buClr>
              <a:buSzPct val="100000"/>
              <a:buFont typeface="Lucida Grande"/>
              <a:buChar char="&gt;"/>
            </a:pPr>
            <a:endParaRPr lang="fr-FR" sz="140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52</a:t>
            </a:fld>
            <a:endParaRPr lang="fr-FR"/>
          </a:p>
        </p:txBody>
      </p:sp>
    </p:spTree>
    <p:extLst>
      <p:ext uri="{BB962C8B-B14F-4D97-AF65-F5344CB8AC3E}">
        <p14:creationId xmlns:p14="http://schemas.microsoft.com/office/powerpoint/2010/main" val="1380543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a:t>Comment répondre aux propositions d’admission ? (3/3)</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41962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 en attente »</a:t>
            </a:r>
          </a:p>
          <a:p>
            <a:pPr marL="742950" lvl="1" indent="-285750" defTabSz="457200">
              <a:spcBef>
                <a:spcPct val="20000"/>
              </a:spcBef>
              <a:spcAft>
                <a:spcPts val="0"/>
              </a:spcAft>
              <a:buClr>
                <a:srgbClr val="FF0000"/>
              </a:buClr>
            </a:pPr>
            <a:r>
              <a:rPr lang="fr-FR" sz="1600" dirty="0">
                <a:solidFill>
                  <a:srgbClr val="0C5076"/>
                </a:solidFill>
              </a:rPr>
              <a:t> des </a:t>
            </a:r>
            <a:r>
              <a:rPr lang="fr-FR" sz="1600" dirty="0">
                <a:solidFill>
                  <a:srgbClr val="ED7454"/>
                </a:solidFill>
              </a:rPr>
              <a:t>indicateurs</a:t>
            </a:r>
            <a:r>
              <a:rPr lang="fr-FR" sz="1600" dirty="0">
                <a:solidFill>
                  <a:srgbClr val="0C5076"/>
                </a:solidFill>
              </a:rPr>
              <a:t> s’affichent dans son dossier pour chaque vœu en attente et l’aident à </a:t>
            </a:r>
            <a:r>
              <a:rPr lang="fr-FR" sz="1600" dirty="0">
                <a:solidFill>
                  <a:srgbClr val="ED7454"/>
                </a:solidFill>
              </a:rPr>
              <a:t>suivre sa situation </a:t>
            </a:r>
            <a:r>
              <a:rPr lang="fr-FR" sz="1600" dirty="0">
                <a:solidFill>
                  <a:srgbClr val="0C5076"/>
                </a:solidFill>
              </a:rPr>
              <a:t>qui évolue jusqu’au 14 juillet </a:t>
            </a:r>
            <a:r>
              <a:rPr lang="fr-FR" sz="1600" dirty="0" smtClean="0">
                <a:solidFill>
                  <a:srgbClr val="0C5076"/>
                </a:solidFill>
              </a:rPr>
              <a:t>en </a:t>
            </a:r>
            <a:r>
              <a:rPr lang="fr-FR" sz="1600" dirty="0">
                <a:solidFill>
                  <a:srgbClr val="0C5076"/>
                </a:solidFill>
              </a:rPr>
              <a:t>fonction des places libérées par d’autres candidats</a:t>
            </a:r>
          </a:p>
          <a:p>
            <a:pPr marL="457200" lvl="1" indent="0" defTabSz="457200">
              <a:spcBef>
                <a:spcPct val="20000"/>
              </a:spcBef>
              <a:spcAft>
                <a:spcPts val="0"/>
              </a:spcAft>
              <a:buClr>
                <a:srgbClr val="FF0000"/>
              </a:buClr>
              <a:buNone/>
            </a:pPr>
            <a:endParaRPr lang="fr-FR" sz="1600" dirty="0">
              <a:solidFill>
                <a:srgbClr val="3D566E"/>
              </a:solidFill>
              <a:cs typeface="Arial"/>
            </a:endParaRPr>
          </a:p>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a:solidFill>
                  <a:srgbClr val="0C5076"/>
                </a:solidFill>
              </a:rPr>
              <a:t> dès le 27 mai 2021, il peut demander un conseil ou un accompagnement individuel ou collectif dans son lycée ou dans un CIO pour envisager d’autres choix de formation et préparer la phase complémentaire à partir du 16 juin 2021. </a:t>
            </a:r>
            <a:endParaRPr lang="fr-FR" sz="1800" dirty="0">
              <a:solidFill>
                <a:srgbClr val="0C5076"/>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53</a:t>
            </a:fld>
            <a:endParaRPr lang="fr-FR"/>
          </a:p>
        </p:txBody>
      </p:sp>
      <p:sp>
        <p:nvSpPr>
          <p:cNvPr id="7" name="Rectangle à coins arrondis 6"/>
          <p:cNvSpPr/>
          <p:nvPr/>
        </p:nvSpPr>
        <p:spPr>
          <a:xfrm>
            <a:off x="293048" y="4316709"/>
            <a:ext cx="8527424" cy="684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i="1" u="sng" dirty="0">
                <a:solidFill>
                  <a:srgbClr val="ED7454"/>
                </a:solidFill>
              </a:rPr>
              <a:t>A savoir </a:t>
            </a:r>
            <a:r>
              <a:rPr lang="fr-FR" sz="1600" dirty="0"/>
              <a:t>: 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p14="http://schemas.microsoft.com/office/powerpoint/2010/main" val="2050068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Le point d’étape obligatoire </a:t>
            </a:r>
          </a:p>
        </p:txBody>
      </p:sp>
      <p:sp>
        <p:nvSpPr>
          <p:cNvPr id="3" name="Espace réservé du contenu 2"/>
          <p:cNvSpPr>
            <a:spLocks noGrp="1"/>
          </p:cNvSpPr>
          <p:nvPr>
            <p:ph sz="quarter" idx="14"/>
          </p:nvPr>
        </p:nvSpPr>
        <p:spPr>
          <a:xfrm>
            <a:off x="359999" y="1440120"/>
            <a:ext cx="8424001" cy="3435886"/>
          </a:xfrm>
        </p:spPr>
        <p:txBody>
          <a:bodyPr/>
          <a:lstStyle/>
          <a:p>
            <a:pPr marL="177800" lvl="0" indent="-177800" defTabSz="457200">
              <a:spcAft>
                <a:spcPts val="0"/>
              </a:spcAft>
              <a:buClr>
                <a:srgbClr val="FF0000"/>
              </a:buClr>
              <a:buSzPct val="100000"/>
              <a:buFont typeface="Lucida Grande"/>
              <a:buChar char="&gt;"/>
              <a:defRPr/>
            </a:pPr>
            <a:r>
              <a:rPr lang="fr-FR" sz="2000" b="1" dirty="0">
                <a:solidFill>
                  <a:srgbClr val="F28E65"/>
                </a:solidFill>
              </a:rPr>
              <a:t>Quand ? </a:t>
            </a:r>
          </a:p>
          <a:p>
            <a:pPr marL="627063" lvl="2" indent="0" defTabSz="457200">
              <a:spcBef>
                <a:spcPts val="0"/>
              </a:spcBef>
              <a:spcAft>
                <a:spcPts val="0"/>
              </a:spcAft>
              <a:buSzTx/>
              <a:buNone/>
              <a:defRPr/>
            </a:pPr>
            <a:r>
              <a:rPr lang="fr-FR" sz="1600" b="1" dirty="0">
                <a:solidFill>
                  <a:srgbClr val="0C5076"/>
                </a:solidFill>
              </a:rPr>
              <a:t>Du 29 juin au 1</a:t>
            </a:r>
            <a:r>
              <a:rPr lang="fr-FR" sz="1600" b="1" baseline="30000" dirty="0">
                <a:solidFill>
                  <a:srgbClr val="0C5076"/>
                </a:solidFill>
              </a:rPr>
              <a:t>er</a:t>
            </a:r>
            <a:r>
              <a:rPr lang="fr-FR" sz="1600" b="1" dirty="0">
                <a:solidFill>
                  <a:srgbClr val="0C5076"/>
                </a:solidFill>
              </a:rPr>
              <a:t> juillet 2021</a:t>
            </a:r>
          </a:p>
          <a:p>
            <a:pPr marL="627063" lvl="2" indent="0" defTabSz="457200">
              <a:spcBef>
                <a:spcPts val="0"/>
              </a:spcBef>
              <a:spcAft>
                <a:spcPts val="0"/>
              </a:spcAft>
              <a:buSzTx/>
              <a:buNone/>
              <a:defRPr/>
            </a:pPr>
            <a:endParaRPr lang="fr-FR" sz="800" b="1" dirty="0">
              <a:solidFill>
                <a:srgbClr val="3D566E"/>
              </a:solidFill>
            </a:endParaRPr>
          </a:p>
          <a:p>
            <a:pPr marL="177800" lvl="0" indent="-177800" defTabSz="457200">
              <a:spcAft>
                <a:spcPts val="0"/>
              </a:spcAft>
              <a:buClr>
                <a:srgbClr val="FF0000"/>
              </a:buClr>
              <a:buSzPct val="100000"/>
              <a:buFont typeface="Lucida Grande"/>
              <a:buChar char="&gt;"/>
              <a:defRPr/>
            </a:pPr>
            <a:r>
              <a:rPr lang="fr-FR" sz="2000" b="1" dirty="0">
                <a:solidFill>
                  <a:srgbClr val="F28E65"/>
                </a:solidFill>
              </a:rPr>
              <a:t>Pour qui et pourquoi ?</a:t>
            </a:r>
            <a:endParaRPr lang="fr-FR" sz="1600" b="1" dirty="0">
              <a:solidFill>
                <a:srgbClr val="3D566E"/>
              </a:solidFill>
            </a:endParaRPr>
          </a:p>
          <a:p>
            <a:pPr marL="627063" lvl="2" indent="0" defTabSz="457200">
              <a:spcBef>
                <a:spcPts val="0"/>
              </a:spcBef>
              <a:spcAft>
                <a:spcPts val="0"/>
              </a:spcAft>
              <a:buSzTx/>
              <a:buNone/>
              <a:defRPr/>
            </a:pPr>
            <a:r>
              <a:rPr lang="fr-FR" sz="1600" b="1" dirty="0">
                <a:solidFill>
                  <a:srgbClr val="0C5076"/>
                </a:solidFill>
              </a:rPr>
              <a:t>Uniquement pour les candidats ayant des vœux en attente </a:t>
            </a:r>
          </a:p>
          <a:p>
            <a:pPr marL="627063" lvl="2" indent="0" defTabSz="457200">
              <a:spcBef>
                <a:spcPts val="0"/>
              </a:spcBef>
              <a:spcAft>
                <a:spcPts val="0"/>
              </a:spcAft>
              <a:buSzTx/>
              <a:buNone/>
              <a:defRPr/>
            </a:pPr>
            <a:r>
              <a:rPr lang="fr-FR" sz="1400" b="1" dirty="0">
                <a:solidFill>
                  <a:srgbClr val="F28E65"/>
                </a:solidFill>
              </a:rPr>
              <a:t>A noter </a:t>
            </a:r>
            <a:r>
              <a:rPr lang="fr-FR" sz="1400" dirty="0">
                <a:solidFill>
                  <a:srgbClr val="0C5076"/>
                </a:solidFill>
              </a:rPr>
              <a:t>: les candidats qui ont déjà accepté définitivement une proposition d’admission ne sont pas concernés. </a:t>
            </a:r>
            <a:endParaRPr lang="fr-FR" sz="1600" b="1" dirty="0">
              <a:solidFill>
                <a:srgbClr val="0C5076"/>
              </a:solidFill>
            </a:endParaRPr>
          </a:p>
          <a:p>
            <a:pPr marL="627063" lvl="2" indent="0" algn="just" defTabSz="457200">
              <a:spcBef>
                <a:spcPts val="0"/>
              </a:spcBef>
              <a:spcAft>
                <a:spcPts val="0"/>
              </a:spcAft>
              <a:buSzTx/>
              <a:buNone/>
              <a:defRPr/>
            </a:pPr>
            <a:r>
              <a:rPr lang="fr-FR" sz="1600" b="1" dirty="0">
                <a:solidFill>
                  <a:srgbClr val="0C5076"/>
                </a:solidFill>
              </a:rPr>
              <a:t>Pour faire le point sur son dossier un mois après le début de la phase d’admission</a:t>
            </a:r>
          </a:p>
          <a:p>
            <a:pPr marL="627063" lvl="2" indent="0" defTabSz="457200">
              <a:spcBef>
                <a:spcPts val="0"/>
              </a:spcBef>
              <a:spcAft>
                <a:spcPts val="0"/>
              </a:spcAft>
              <a:buSzTx/>
              <a:buNone/>
              <a:defRPr/>
            </a:pPr>
            <a:endParaRPr lang="fr-FR" sz="800" b="1" dirty="0">
              <a:solidFill>
                <a:srgbClr val="3D566E"/>
              </a:solidFill>
            </a:endParaRPr>
          </a:p>
          <a:p>
            <a:pPr marL="177800" lvl="0" indent="-177800" defTabSz="457200">
              <a:spcAft>
                <a:spcPts val="0"/>
              </a:spcAft>
              <a:buClr>
                <a:srgbClr val="FF0000"/>
              </a:buClr>
              <a:buSzPct val="100000"/>
              <a:buFont typeface="Lucida Grande"/>
              <a:buChar char="&gt;"/>
              <a:defRPr/>
            </a:pPr>
            <a:r>
              <a:rPr lang="fr-FR" sz="2000" b="1" dirty="0">
                <a:solidFill>
                  <a:srgbClr val="F28E65"/>
                </a:solidFill>
              </a:rPr>
              <a:t>Comment ? </a:t>
            </a:r>
          </a:p>
          <a:p>
            <a:pPr marL="627063" lvl="2" indent="0" defTabSz="457200">
              <a:spcBef>
                <a:spcPts val="0"/>
              </a:spcBef>
              <a:spcAft>
                <a:spcPts val="0"/>
              </a:spcAft>
              <a:buSzTx/>
              <a:buNone/>
              <a:defRPr/>
            </a:pPr>
            <a:r>
              <a:rPr lang="fr-FR" sz="1600" b="1" dirty="0">
                <a:solidFill>
                  <a:srgbClr val="0C5076"/>
                </a:solidFill>
              </a:rPr>
              <a:t>Les candidats doivent se connecter et confirmer les vœux en attente qui les intéressent toujours (avant le 1</a:t>
            </a:r>
            <a:r>
              <a:rPr lang="fr-FR" sz="1600" b="1" baseline="30000" dirty="0">
                <a:solidFill>
                  <a:srgbClr val="0C5076"/>
                </a:solidFill>
              </a:rPr>
              <a:t>er</a:t>
            </a:r>
            <a:r>
              <a:rPr lang="fr-FR" sz="1600" b="1" dirty="0">
                <a:solidFill>
                  <a:srgbClr val="0C5076"/>
                </a:solidFill>
              </a:rPr>
              <a:t> juillet 2021 à 23h59, heure de Paris)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54</a:t>
            </a:fld>
            <a:endParaRPr lang="fr-FR"/>
          </a:p>
        </p:txBody>
      </p:sp>
    </p:spTree>
    <p:extLst>
      <p:ext uri="{BB962C8B-B14F-4D97-AF65-F5344CB8AC3E}">
        <p14:creationId xmlns:p14="http://schemas.microsoft.com/office/powerpoint/2010/main" val="32368913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a:t>Les solutions pour les candidats qui n’ont pas reçu de proposition d’admission </a:t>
            </a:r>
          </a:p>
        </p:txBody>
      </p:sp>
      <p:sp>
        <p:nvSpPr>
          <p:cNvPr id="3" name="Espace réservé du contenu 2"/>
          <p:cNvSpPr>
            <a:spLocks noGrp="1"/>
          </p:cNvSpPr>
          <p:nvPr>
            <p:ph sz="quarter" idx="14"/>
          </p:nvPr>
        </p:nvSpPr>
        <p:spPr>
          <a:xfrm>
            <a:off x="351862" y="1572324"/>
            <a:ext cx="8612626" cy="3435886"/>
          </a:xfrm>
        </p:spPr>
        <p:txBody>
          <a:bodyPr/>
          <a:lstStyle/>
          <a:p>
            <a:pPr lvl="0"/>
            <a:r>
              <a:rPr lang="fr-FR" sz="1600" b="1">
                <a:solidFill>
                  <a:srgbClr val="EC130E"/>
                </a:solidFill>
              </a:rPr>
              <a:t>&gt;</a:t>
            </a:r>
            <a:r>
              <a:rPr lang="fr-FR" sz="1600" b="1"/>
              <a:t> Dès le 27 mai 2021 </a:t>
            </a:r>
            <a:r>
              <a:rPr lang="fr-FR" sz="1600"/>
              <a:t>: les lycéens qui n'ont fait que des demandes en formations sélectives et qui n’ont reçu que des réponses négatives peuvent </a:t>
            </a:r>
            <a:r>
              <a:rPr lang="fr-FR" sz="1600" b="1">
                <a:solidFill>
                  <a:srgbClr val="ED7454"/>
                </a:solidFill>
              </a:rPr>
              <a:t>demander</a:t>
            </a:r>
            <a:r>
              <a:rPr lang="fr-FR" sz="1600">
                <a:solidFill>
                  <a:srgbClr val="ED7454"/>
                </a:solidFill>
              </a:rPr>
              <a:t> </a:t>
            </a:r>
            <a:r>
              <a:rPr lang="fr-FR" sz="1600" b="1">
                <a:solidFill>
                  <a:srgbClr val="ED7454"/>
                </a:solidFill>
              </a:rPr>
              <a:t>un accompagnement individuel ou collectif au lycée ou dans un CIO</a:t>
            </a:r>
            <a:r>
              <a:rPr lang="fr-FR" sz="1600">
                <a:solidFill>
                  <a:srgbClr val="ED7454"/>
                </a:solidFill>
              </a:rPr>
              <a:t> </a:t>
            </a:r>
            <a:r>
              <a:rPr lang="fr-FR" sz="1600" b="1">
                <a:solidFill>
                  <a:srgbClr val="ED7454"/>
                </a:solidFill>
              </a:rPr>
              <a:t>pour définir un nouveau projet d’orientation et préparer la phase complémentaire</a:t>
            </a:r>
          </a:p>
          <a:p>
            <a:pPr lvl="0"/>
            <a:endParaRPr lang="fr-FR" sz="800"/>
          </a:p>
          <a:p>
            <a:pPr lvl="0"/>
            <a:r>
              <a:rPr lang="fr-FR" sz="1600" b="1">
                <a:solidFill>
                  <a:srgbClr val="EC130E"/>
                </a:solidFill>
              </a:rPr>
              <a:t>&gt;</a:t>
            </a:r>
            <a:r>
              <a:rPr lang="fr-FR" sz="1600" b="1"/>
              <a:t> Du 16 juin au 16 septembre 2021 </a:t>
            </a:r>
            <a:r>
              <a:rPr lang="fr-FR" sz="1600"/>
              <a:t>: pendant la </a:t>
            </a:r>
            <a:r>
              <a:rPr lang="fr-FR" sz="1600" b="1">
                <a:solidFill>
                  <a:srgbClr val="ED7454"/>
                </a:solidFill>
              </a:rPr>
              <a:t>phase complémentaire</a:t>
            </a:r>
            <a:r>
              <a:rPr lang="fr-FR" sz="1600"/>
              <a:t>, les lycéens peuvent </a:t>
            </a:r>
            <a:r>
              <a:rPr lang="fr-FR" sz="1600" b="1">
                <a:solidFill>
                  <a:srgbClr val="ED7454"/>
                </a:solidFill>
              </a:rPr>
              <a:t>formuler jusqu’à 10 nouveaux vœux dans des formations disposant de places vacantes</a:t>
            </a:r>
          </a:p>
          <a:p>
            <a:pPr lvl="0"/>
            <a:endParaRPr lang="fr-FR" sz="800"/>
          </a:p>
          <a:p>
            <a:pPr lvl="0"/>
            <a:r>
              <a:rPr lang="fr-FR" sz="1600" b="1">
                <a:solidFill>
                  <a:srgbClr val="EC130E"/>
                </a:solidFill>
              </a:rPr>
              <a:t>&gt; </a:t>
            </a:r>
            <a:r>
              <a:rPr lang="fr-FR" sz="1600" b="1"/>
              <a:t>A partir du 2 juillet 2021 </a:t>
            </a:r>
            <a:r>
              <a:rPr lang="fr-FR" sz="1600"/>
              <a:t>: les candidats peuvent solliciter depuis leur dossier </a:t>
            </a:r>
            <a:r>
              <a:rPr lang="fr-FR" sz="1600" b="1">
                <a:solidFill>
                  <a:srgbClr val="ED7454"/>
                </a:solidFill>
              </a:rPr>
              <a:t>l’accompagnement de la Commission d’Accès à l’Enseignement Supérieur</a:t>
            </a:r>
            <a:r>
              <a:rPr lang="fr-FR" sz="1600">
                <a:solidFill>
                  <a:srgbClr val="ED7454"/>
                </a:solidFill>
              </a:rPr>
              <a:t> </a:t>
            </a:r>
            <a:r>
              <a:rPr lang="fr-FR" sz="1600" b="1">
                <a:solidFill>
                  <a:srgbClr val="ED7454"/>
                </a:solidFill>
              </a:rPr>
              <a:t>(CAES) </a:t>
            </a:r>
            <a:r>
              <a:rPr lang="fr-FR" sz="1600"/>
              <a:t>de leur académie : elle étudie leur dossier et les aide à trouver une formation au plus près de leur projet en fonction des places disponibles</a:t>
            </a:r>
          </a:p>
        </p:txBody>
      </p:sp>
      <p:sp>
        <p:nvSpPr>
          <p:cNvPr id="5" name="Espace réservé de la date 4"/>
          <p:cNvSpPr>
            <a:spLocks noGrp="1"/>
          </p:cNvSpPr>
          <p:nvPr>
            <p:ph type="dt" sz="half" idx="10"/>
          </p:nvPr>
        </p:nvSpPr>
        <p:spPr/>
        <p:txBody>
          <a:bodyPr/>
          <a:lstStyle/>
          <a:p>
            <a:pPr algn="r"/>
            <a:fld id="{25DB7FD4-20FC-4ABB-A266-6915DE894B7A}"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55</a:t>
            </a:fld>
            <a:endParaRPr lang="fr-FR"/>
          </a:p>
        </p:txBody>
      </p:sp>
    </p:spTree>
    <p:extLst>
      <p:ext uri="{BB962C8B-B14F-4D97-AF65-F5344CB8AC3E}">
        <p14:creationId xmlns:p14="http://schemas.microsoft.com/office/powerpoint/2010/main" val="2072853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L’inscription administrative dans la formation choisie </a:t>
            </a:r>
          </a:p>
        </p:txBody>
      </p:sp>
      <p:sp>
        <p:nvSpPr>
          <p:cNvPr id="3" name="Espace réservé du contenu 2"/>
          <p:cNvSpPr>
            <a:spLocks noGrp="1"/>
          </p:cNvSpPr>
          <p:nvPr>
            <p:ph sz="quarter" idx="14"/>
          </p:nvPr>
        </p:nvSpPr>
        <p:spPr>
          <a:xfrm>
            <a:off x="251520" y="1347614"/>
            <a:ext cx="8424000" cy="3312368"/>
          </a:xfrm>
        </p:spPr>
        <p:txBody>
          <a:bodyPr/>
          <a:lstStyle/>
          <a:p>
            <a:pPr lvl="0"/>
            <a:r>
              <a:rPr lang="fr-FR" sz="1600" dirty="0"/>
              <a:t>Après </a:t>
            </a:r>
            <a:r>
              <a:rPr lang="fr-FR" sz="1600" b="1" dirty="0">
                <a:solidFill>
                  <a:srgbClr val="F28E65"/>
                </a:solidFill>
              </a:rPr>
              <a:t>avoir accepté définitivement la proposition d’admission de son choix et après avoir eu ses résultats au baccalauréat,</a:t>
            </a:r>
            <a:r>
              <a:rPr lang="fr-FR" sz="1600" dirty="0"/>
              <a:t> le lycéen procède à son inscription administrative. </a:t>
            </a:r>
          </a:p>
          <a:p>
            <a:pPr lvl="0"/>
            <a:endParaRPr lang="fr-FR" sz="800" dirty="0"/>
          </a:p>
          <a:p>
            <a:r>
              <a:rPr lang="fr-FR" sz="1600" dirty="0"/>
              <a:t>L’inscription administrative se fait </a:t>
            </a:r>
            <a:r>
              <a:rPr lang="fr-FR" sz="1600" b="1" dirty="0">
                <a:solidFill>
                  <a:srgbClr val="F28E65"/>
                </a:solidFill>
              </a:rPr>
              <a:t>directement auprès de l’établissement choisi </a:t>
            </a:r>
            <a:r>
              <a:rPr lang="fr-FR" sz="1600" dirty="0"/>
              <a:t>et pas sur Parcoursup.</a:t>
            </a:r>
          </a:p>
          <a:p>
            <a:pPr lvl="0"/>
            <a:endParaRPr lang="fr-FR" sz="800" b="1" dirty="0"/>
          </a:p>
          <a:p>
            <a:pPr lvl="0"/>
            <a:r>
              <a:rPr lang="fr-FR" sz="1600" b="1" dirty="0">
                <a:solidFill>
                  <a:srgbClr val="F28E65"/>
                </a:solidFill>
              </a:rPr>
              <a:t>Les modalités d’inscription sont propres à chaque établissement</a:t>
            </a:r>
            <a:r>
              <a:rPr lang="fr-FR" sz="1600" b="1" dirty="0"/>
              <a:t> : </a:t>
            </a:r>
          </a:p>
          <a:p>
            <a:pPr marL="285750" indent="-285750">
              <a:buClr>
                <a:srgbClr val="ED7454"/>
              </a:buClr>
              <a:buFont typeface="Arial" panose="020B0604020202020204" pitchFamily="34" charset="0"/>
              <a:buChar char="•"/>
            </a:pPr>
            <a:r>
              <a:rPr lang="fr-FR" sz="1600" dirty="0"/>
              <a:t>Consulter les modalités d’inscription indiquées dans le dossier candidat sur Parcoursup. </a:t>
            </a:r>
          </a:p>
          <a:p>
            <a:pPr marL="285750" indent="-285750">
              <a:buClr>
                <a:srgbClr val="ED7454"/>
              </a:buClr>
              <a:buFont typeface="Arial" panose="020B0604020202020204" pitchFamily="34" charset="0"/>
              <a:buChar char="•"/>
            </a:pPr>
            <a:r>
              <a:rPr lang="fr-FR" sz="1600" b="1" u="sng" dirty="0"/>
              <a:t>Respecter la date limite indiquée. </a:t>
            </a:r>
          </a:p>
          <a:p>
            <a:pPr marL="285750" indent="-285750">
              <a:buClr>
                <a:srgbClr val="ED7454"/>
              </a:buClr>
              <a:buFont typeface="Arial" panose="020B0604020202020204" pitchFamily="34" charset="0"/>
              <a:buChar char="•"/>
            </a:pPr>
            <a:r>
              <a:rPr lang="fr-FR" sz="1600" dirty="0"/>
              <a:t>Si le futur étudiant s’inscrit dans une formation en dehors de Parcoursup, il doit </a:t>
            </a:r>
            <a:r>
              <a:rPr lang="fr-FR" sz="1600" b="1" u="sng" dirty="0"/>
              <a:t>obligatoirement</a:t>
            </a:r>
            <a:r>
              <a:rPr lang="fr-FR" sz="1600" dirty="0"/>
              <a:t>  remettre une attestation de désinscription ou de non inscription sur Parcoursup qu’il télécharge </a:t>
            </a:r>
            <a:r>
              <a:rPr lang="fr-FR" sz="1600" dirty="0" smtClean="0"/>
              <a:t>via </a:t>
            </a:r>
            <a:r>
              <a:rPr lang="fr-FR" sz="1600" dirty="0"/>
              <a:t>la plateforme.</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56</a:t>
            </a:fld>
            <a:endParaRPr lang="fr-FR"/>
          </a:p>
        </p:txBody>
      </p:sp>
    </p:spTree>
    <p:extLst>
      <p:ext uri="{BB962C8B-B14F-4D97-AF65-F5344CB8AC3E}">
        <p14:creationId xmlns:p14="http://schemas.microsoft.com/office/powerpoint/2010/main" val="430257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0"/>
            <a:ext cx="8424001" cy="562500"/>
          </a:xfrm>
        </p:spPr>
        <p:txBody>
          <a:bodyPr/>
          <a:lstStyle/>
          <a:p>
            <a:r>
              <a:rPr lang="fr-FR" sz="2400"/>
              <a:t>Demande de bourse et/ou de logement </a:t>
            </a:r>
          </a:p>
        </p:txBody>
      </p:sp>
      <p:sp>
        <p:nvSpPr>
          <p:cNvPr id="3" name="Espace réservé du contenu 2"/>
          <p:cNvSpPr>
            <a:spLocks noGrp="1"/>
          </p:cNvSpPr>
          <p:nvPr>
            <p:ph sz="quarter" idx="14"/>
          </p:nvPr>
        </p:nvSpPr>
        <p:spPr>
          <a:xfrm>
            <a:off x="341625" y="1462500"/>
            <a:ext cx="8442375" cy="3197482"/>
          </a:xfrm>
        </p:spPr>
        <p:txBody>
          <a:bodyPr/>
          <a:lstStyle/>
          <a:p>
            <a:pPr defTabSz="457200">
              <a:spcBef>
                <a:spcPct val="20000"/>
              </a:spcBef>
              <a:spcAft>
                <a:spcPts val="0"/>
              </a:spcAft>
              <a:buClr>
                <a:srgbClr val="FF0000"/>
              </a:buClr>
            </a:pPr>
            <a:endParaRPr lang="fr-FR" sz="2100">
              <a:solidFill>
                <a:srgbClr val="3D566E"/>
              </a:solidFill>
              <a:latin typeface="Calibri"/>
            </a:endParaRPr>
          </a:p>
          <a:p>
            <a:pPr marL="342900" indent="-342900" defTabSz="457200">
              <a:spcBef>
                <a:spcPct val="20000"/>
              </a:spcBef>
              <a:spcAft>
                <a:spcPts val="0"/>
              </a:spcAft>
              <a:buClr>
                <a:srgbClr val="FF0000"/>
              </a:buClr>
              <a:buFont typeface="Arial" panose="020B0604020202020204" pitchFamily="34" charset="0"/>
              <a:buChar char="•"/>
            </a:pPr>
            <a:r>
              <a:rPr lang="fr-FR" sz="2100" b="1"/>
              <a:t>Créer son dossier social étudiant (DSE) </a:t>
            </a:r>
            <a:r>
              <a:rPr lang="fr-FR" sz="2100"/>
              <a:t>sur </a:t>
            </a:r>
            <a:r>
              <a:rPr lang="fr-FR" sz="2100">
                <a:hlinkClick r:id="rId2"/>
              </a:rPr>
              <a:t>www.messervices.etudiant.gouv.fr</a:t>
            </a:r>
            <a:r>
              <a:rPr lang="fr-FR" sz="2100"/>
              <a:t> pour demander une bourse et/ou un logement</a:t>
            </a:r>
            <a:endParaRPr lang="fr-FR" sz="2000"/>
          </a:p>
          <a:p>
            <a:pPr marL="342900" indent="-342900" defTabSz="457200">
              <a:spcBef>
                <a:spcPct val="20000"/>
              </a:spcBef>
              <a:spcAft>
                <a:spcPts val="0"/>
              </a:spcAft>
              <a:buClr>
                <a:srgbClr val="FF0000"/>
              </a:buClr>
              <a:buFont typeface="Arial" panose="020B0604020202020204" pitchFamily="34" charset="0"/>
              <a:buChar char="•"/>
            </a:pPr>
            <a:endParaRPr lang="fr-FR" sz="2000"/>
          </a:p>
          <a:p>
            <a:pPr marL="342900" indent="-342900" defTabSz="457200">
              <a:spcBef>
                <a:spcPct val="20000"/>
              </a:spcBef>
              <a:spcAft>
                <a:spcPts val="0"/>
              </a:spcAft>
              <a:buClr>
                <a:srgbClr val="FF0000"/>
              </a:buClr>
              <a:buFont typeface="Arial" panose="020B0604020202020204" pitchFamily="34" charset="0"/>
              <a:buChar char="•"/>
            </a:pPr>
            <a:r>
              <a:rPr lang="fr-FR" sz="2000" b="1"/>
              <a:t>Les demandes de logement en résidence universitaire </a:t>
            </a:r>
            <a:r>
              <a:rPr lang="fr-FR" sz="2000"/>
              <a:t>peuvent être effectuées </a:t>
            </a:r>
            <a:r>
              <a:rPr lang="fr-FR" sz="2000" u="sng"/>
              <a:t>jusqu’à la rentrée en septembre</a:t>
            </a:r>
          </a:p>
          <a:p>
            <a:pPr defTabSz="457200">
              <a:spcBef>
                <a:spcPct val="20000"/>
              </a:spcBef>
              <a:spcAft>
                <a:spcPts val="0"/>
              </a:spcAft>
              <a:buClr>
                <a:srgbClr val="FF0000"/>
              </a:buClr>
            </a:pPr>
            <a:endParaRPr lang="fr-FR" sz="2000" u="sng"/>
          </a:p>
          <a:p>
            <a:pPr marL="457200" lvl="1" indent="0" defTabSz="457200">
              <a:spcBef>
                <a:spcPct val="20000"/>
              </a:spcBef>
              <a:spcAft>
                <a:spcPts val="0"/>
              </a:spcAft>
              <a:buClr>
                <a:srgbClr val="FF0000"/>
              </a:buClr>
              <a:buNone/>
            </a:pPr>
            <a:endParaRPr lang="fr-FR" sz="1000">
              <a:solidFill>
                <a:srgbClr val="F28E65"/>
              </a:solidFill>
              <a:latin typeface="Calibri"/>
            </a:endParaRPr>
          </a:p>
          <a:p>
            <a:pPr marL="457200" lvl="1" indent="0" defTabSz="457200">
              <a:spcBef>
                <a:spcPct val="20000"/>
              </a:spcBef>
              <a:spcAft>
                <a:spcPts val="0"/>
              </a:spcAft>
              <a:buClr>
                <a:srgbClr val="FF0000"/>
              </a:buClr>
              <a:buNone/>
            </a:pPr>
            <a:endParaRPr lang="fr-FR" sz="2800" b="1">
              <a:solidFill>
                <a:srgbClr val="F28E65"/>
              </a:solidFill>
              <a:latin typeface="Calibri"/>
            </a:endParaRPr>
          </a:p>
          <a:p>
            <a:pPr marL="627063" lvl="1" indent="-169863" defTabSz="457200">
              <a:spcBef>
                <a:spcPct val="20000"/>
              </a:spcBef>
              <a:spcAft>
                <a:spcPts val="0"/>
              </a:spcAft>
              <a:buClr>
                <a:srgbClr val="FF0000"/>
              </a:buClr>
              <a:buFont typeface="Arial-ItalicMT" charset="0"/>
              <a:buChar char="&gt;"/>
            </a:pPr>
            <a:endParaRPr lang="fr-FR" sz="2800" b="1" u="sng">
              <a:solidFill>
                <a:srgbClr val="F28E65"/>
              </a:solidFill>
              <a:latin typeface="Calibri"/>
            </a:endParaRP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57</a:t>
            </a:fld>
            <a:endParaRPr lang="fr-FR"/>
          </a:p>
        </p:txBody>
      </p:sp>
      <p:sp>
        <p:nvSpPr>
          <p:cNvPr id="8" name="Rectangle à coins arrondis 7"/>
          <p:cNvSpPr/>
          <p:nvPr/>
        </p:nvSpPr>
        <p:spPr>
          <a:xfrm>
            <a:off x="6660232" y="51470"/>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Entre le 20 janvier </a:t>
            </a:r>
          </a:p>
          <a:p>
            <a:pPr algn="ctr"/>
            <a:r>
              <a:rPr lang="fr-FR" sz="1400" b="1">
                <a:solidFill>
                  <a:schemeClr val="bg1"/>
                </a:solidFill>
              </a:rPr>
              <a:t>et le 15 mai</a:t>
            </a:r>
          </a:p>
        </p:txBody>
      </p:sp>
      <p:sp>
        <p:nvSpPr>
          <p:cNvPr id="9" name="Rectangle à coins arrondis 8"/>
          <p:cNvSpPr/>
          <p:nvPr/>
        </p:nvSpPr>
        <p:spPr>
          <a:xfrm>
            <a:off x="1728000" y="4243500"/>
            <a:ext cx="5688000" cy="540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a:t>Toutes les infos sur la vie étudiante sur etudiant.gouv.fr</a:t>
            </a:r>
          </a:p>
        </p:txBody>
      </p:sp>
    </p:spTree>
    <p:extLst>
      <p:ext uri="{BB962C8B-B14F-4D97-AF65-F5344CB8AC3E}">
        <p14:creationId xmlns:p14="http://schemas.microsoft.com/office/powerpoint/2010/main" val="3386187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400"/>
              <a:t>Des services disponibles tout au long de la procédure </a:t>
            </a:r>
          </a:p>
        </p:txBody>
      </p:sp>
      <p:sp>
        <p:nvSpPr>
          <p:cNvPr id="3" name="Espace réservé du contenu 2"/>
          <p:cNvSpPr>
            <a:spLocks noGrp="1"/>
          </p:cNvSpPr>
          <p:nvPr>
            <p:ph sz="quarter" idx="14"/>
          </p:nvPr>
        </p:nvSpPr>
        <p:spPr>
          <a:xfrm>
            <a:off x="342336" y="1707654"/>
            <a:ext cx="8424000" cy="3075846"/>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a:solidFill>
                  <a:srgbClr val="F28E65"/>
                </a:solidFill>
              </a:rPr>
              <a:t> Le numéro vert</a:t>
            </a:r>
            <a:r>
              <a:rPr lang="fr-FR" sz="1800">
                <a:solidFill>
                  <a:srgbClr val="3D566E"/>
                </a:solidFill>
              </a:rPr>
              <a:t> : </a:t>
            </a:r>
            <a:r>
              <a:rPr lang="fr-FR" sz="1800" b="1"/>
              <a:t>0 800 400 070 </a:t>
            </a:r>
            <a:r>
              <a:rPr lang="fr-FR" sz="1800"/>
              <a:t>(Numéros spécifiques pour l’Outre-mer sur Parcoursup.fr)</a:t>
            </a:r>
          </a:p>
          <a:p>
            <a:pPr marL="177800" lvl="0" indent="-177800" defTabSz="457200">
              <a:spcBef>
                <a:spcPct val="20000"/>
              </a:spcBef>
              <a:spcAft>
                <a:spcPts val="0"/>
              </a:spcAft>
              <a:buClr>
                <a:srgbClr val="FF0000"/>
              </a:buClr>
              <a:buSzPct val="100000"/>
              <a:buFont typeface="Lucida Grande"/>
              <a:buChar char="&gt;"/>
            </a:pPr>
            <a:endParaRPr lang="fr-FR" sz="180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a:solidFill>
                  <a:srgbClr val="3D566E"/>
                </a:solidFill>
              </a:rPr>
              <a:t> </a:t>
            </a:r>
            <a:r>
              <a:rPr lang="fr-FR" sz="1800" b="1">
                <a:solidFill>
                  <a:srgbClr val="F28E65"/>
                </a:solidFill>
              </a:rPr>
              <a:t>La messagerie contact </a:t>
            </a:r>
            <a:r>
              <a:rPr lang="fr-FR" sz="1800"/>
              <a:t>depuis le dossier candidat</a:t>
            </a:r>
          </a:p>
          <a:p>
            <a:pPr lvl="0" defTabSz="457200">
              <a:spcBef>
                <a:spcPct val="20000"/>
              </a:spcBef>
              <a:spcAft>
                <a:spcPts val="0"/>
              </a:spcAft>
              <a:buClr>
                <a:srgbClr val="FF0000"/>
              </a:buClr>
              <a:buSzPct val="100000"/>
            </a:pPr>
            <a:endParaRPr lang="fr-FR" sz="180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b="1">
                <a:solidFill>
                  <a:srgbClr val="F28E65"/>
                </a:solidFill>
              </a:rPr>
              <a:t> Les réseaux sociaux pour rester informé : </a:t>
            </a:r>
          </a:p>
          <a:p>
            <a:pPr lvl="0" defTabSz="457200">
              <a:spcBef>
                <a:spcPct val="20000"/>
              </a:spcBef>
              <a:spcAft>
                <a:spcPts val="0"/>
              </a:spcAft>
              <a:buClr>
                <a:srgbClr val="FF0000"/>
              </a:buClr>
              <a:buSzPct val="100000"/>
            </a:pPr>
            <a:r>
              <a:rPr lang="fr-FR" sz="1800" b="1">
                <a:solidFill>
                  <a:srgbClr val="F28E65"/>
                </a:solidFill>
              </a:rPr>
              <a:t>		</a:t>
            </a:r>
            <a:r>
              <a:rPr lang="fr-FR" sz="1800" b="1"/>
              <a:t>@Parcoursup_info </a:t>
            </a:r>
          </a:p>
          <a:p>
            <a:pPr lvl="0" defTabSz="457200">
              <a:spcBef>
                <a:spcPct val="20000"/>
              </a:spcBef>
              <a:spcAft>
                <a:spcPts val="0"/>
              </a:spcAft>
              <a:buClr>
                <a:srgbClr val="FF0000"/>
              </a:buClr>
              <a:buSzPct val="100000"/>
            </a:pPr>
            <a:r>
              <a:rPr lang="fr-FR" sz="1800" b="1"/>
              <a:t>		@</a:t>
            </a:r>
            <a:r>
              <a:rPr lang="fr-FR" sz="1800" b="1" err="1"/>
              <a:t>Parcoursupinfo</a:t>
            </a:r>
            <a:endParaRPr lang="fr-FR" sz="1800" b="1"/>
          </a:p>
          <a:p>
            <a:endParaRPr lang="fr-FR"/>
          </a:p>
        </p:txBody>
      </p:sp>
      <p:sp>
        <p:nvSpPr>
          <p:cNvPr id="5" name="Espace réservé de la date 4"/>
          <p:cNvSpPr>
            <a:spLocks noGrp="1"/>
          </p:cNvSpPr>
          <p:nvPr>
            <p:ph type="dt" sz="half" idx="10"/>
          </p:nvPr>
        </p:nvSpPr>
        <p:spPr/>
        <p:txBody>
          <a:bodyPr/>
          <a:lstStyle/>
          <a:p>
            <a:pPr algn="r"/>
            <a:fld id="{D2B045C5-5FD0-48C2-A602-537AE315250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58</a:t>
            </a:fld>
            <a:endParaRPr lang="fr-F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678" y="3651902"/>
            <a:ext cx="381946"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16" y="3939902"/>
            <a:ext cx="28800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à coins arrondis 9"/>
          <p:cNvSpPr/>
          <p:nvPr/>
        </p:nvSpPr>
        <p:spPr>
          <a:xfrm>
            <a:off x="6660232" y="74330"/>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A partir du 20 janvier</a:t>
            </a:r>
          </a:p>
        </p:txBody>
      </p:sp>
    </p:spTree>
    <p:extLst>
      <p:ext uri="{BB962C8B-B14F-4D97-AF65-F5344CB8AC3E}">
        <p14:creationId xmlns:p14="http://schemas.microsoft.com/office/powerpoint/2010/main" val="674852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Les brochures de référence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59</a:t>
            </a:fld>
            <a:endParaRPr lang="fr-FR"/>
          </a:p>
        </p:txBody>
      </p:sp>
      <p:pic>
        <p:nvPicPr>
          <p:cNvPr id="11" name="Image 10"/>
          <p:cNvPicPr>
            <a:picLocks noChangeAspect="1"/>
          </p:cNvPicPr>
          <p:nvPr/>
        </p:nvPicPr>
        <p:blipFill>
          <a:blip r:embed="rId2"/>
          <a:stretch>
            <a:fillRect/>
          </a:stretch>
        </p:blipFill>
        <p:spPr>
          <a:xfrm>
            <a:off x="611561" y="1560400"/>
            <a:ext cx="3030730" cy="2160239"/>
          </a:xfrm>
          <a:prstGeom prst="rect">
            <a:avLst/>
          </a:prstGeom>
        </p:spPr>
      </p:pic>
      <p:pic>
        <p:nvPicPr>
          <p:cNvPr id="12" name="Image 11"/>
          <p:cNvPicPr>
            <a:picLocks noChangeAspect="1"/>
          </p:cNvPicPr>
          <p:nvPr/>
        </p:nvPicPr>
        <p:blipFill>
          <a:blip r:embed="rId3"/>
          <a:stretch>
            <a:fillRect/>
          </a:stretch>
        </p:blipFill>
        <p:spPr>
          <a:xfrm>
            <a:off x="5308762" y="788689"/>
            <a:ext cx="1808765" cy="2931950"/>
          </a:xfrm>
          <a:prstGeom prst="rect">
            <a:avLst/>
          </a:prstGeom>
        </p:spPr>
      </p:pic>
      <p:sp>
        <p:nvSpPr>
          <p:cNvPr id="16" name="ZoneTexte 15"/>
          <p:cNvSpPr txBox="1"/>
          <p:nvPr/>
        </p:nvSpPr>
        <p:spPr>
          <a:xfrm>
            <a:off x="398734" y="4011707"/>
            <a:ext cx="3456383" cy="369332"/>
          </a:xfrm>
          <a:prstGeom prst="rect">
            <a:avLst/>
          </a:prstGeom>
          <a:noFill/>
        </p:spPr>
        <p:txBody>
          <a:bodyPr wrap="square" rtlCol="0">
            <a:spAutoFit/>
          </a:bodyPr>
          <a:lstStyle/>
          <a:p>
            <a:r>
              <a:rPr lang="fr-FR" b="1">
                <a:solidFill>
                  <a:srgbClr val="0C5076"/>
                </a:solidFill>
                <a:hlinkClick r:id="rId4" action="ppaction://hlinkfile"/>
              </a:rPr>
              <a:t>Parcoursup 2021 en 3 étapes </a:t>
            </a:r>
            <a:endParaRPr lang="fr-FR" b="1">
              <a:solidFill>
                <a:srgbClr val="0C5076"/>
              </a:solidFill>
            </a:endParaRPr>
          </a:p>
        </p:txBody>
      </p:sp>
      <p:sp>
        <p:nvSpPr>
          <p:cNvPr id="17" name="ZoneTexte 16"/>
          <p:cNvSpPr txBox="1"/>
          <p:nvPr/>
        </p:nvSpPr>
        <p:spPr>
          <a:xfrm>
            <a:off x="4662650" y="3818353"/>
            <a:ext cx="4041796" cy="923330"/>
          </a:xfrm>
          <a:prstGeom prst="rect">
            <a:avLst/>
          </a:prstGeom>
          <a:noFill/>
        </p:spPr>
        <p:txBody>
          <a:bodyPr wrap="square" rtlCol="0">
            <a:spAutoFit/>
          </a:bodyPr>
          <a:lstStyle/>
          <a:p>
            <a:r>
              <a:rPr lang="fr-FR" b="1">
                <a:hlinkClick r:id="rId5"/>
              </a:rPr>
              <a:t>Réussir son baccalauréat et son entrée dans l’enseignement supérieur </a:t>
            </a:r>
            <a:endParaRPr lang="fr-FR" b="1"/>
          </a:p>
        </p:txBody>
      </p:sp>
    </p:spTree>
    <p:extLst>
      <p:ext uri="{BB962C8B-B14F-4D97-AF65-F5344CB8AC3E}">
        <p14:creationId xmlns:p14="http://schemas.microsoft.com/office/powerpoint/2010/main" val="319115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4B624170-3524-43D5-855A-19AF0147D08F}" type="datetime1">
              <a:rPr lang="fr-FR" cap="all" smtClean="0"/>
              <a:t>18/01/2021</a:t>
            </a:fld>
            <a:endParaRPr lang="fr-FR" cap="all"/>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6</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51520" y="3507854"/>
            <a:ext cx="9289032" cy="1368152"/>
          </a:xfrm>
        </p:spPr>
        <p:txBody>
          <a:bodyPr/>
          <a:lstStyle/>
          <a:p>
            <a:pPr marL="0" indent="0">
              <a:buNone/>
            </a:pPr>
            <a:r>
              <a:rPr lang="fr-FR" sz="2800"/>
              <a:t/>
            </a:r>
            <a:br>
              <a:rPr lang="fr-FR" sz="2800"/>
            </a:br>
            <a:r>
              <a:rPr lang="fr-FR" sz="2800"/>
              <a:t/>
            </a:r>
            <a:br>
              <a:rPr lang="fr-FR" sz="2800"/>
            </a:br>
            <a:r>
              <a:rPr lang="fr-FR" sz="2800"/>
              <a:t>Etape 1 : découvrir les formations et élaborer son projet d’orientation</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18/01/2021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85" b="8585"/>
          <a:stretch>
            <a:fillRect/>
          </a:stretch>
        </p:blipFill>
        <p:spPr>
          <a:xfrm>
            <a:off x="1115616" y="747675"/>
            <a:ext cx="6944169" cy="3019715"/>
          </a:xfrm>
        </p:spPr>
      </p:pic>
    </p:spTree>
    <p:extLst>
      <p:ext uri="{BB962C8B-B14F-4D97-AF65-F5344CB8AC3E}">
        <p14:creationId xmlns:p14="http://schemas.microsoft.com/office/powerpoint/2010/main" val="541469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endParaRPr lang="fr-FR"/>
          </a:p>
        </p:txBody>
      </p:sp>
      <p:sp>
        <p:nvSpPr>
          <p:cNvPr id="7" name="Espace réservé de la date 6"/>
          <p:cNvSpPr>
            <a:spLocks noGrp="1"/>
          </p:cNvSpPr>
          <p:nvPr>
            <p:ph type="dt" sz="half" idx="10"/>
          </p:nvPr>
        </p:nvSpPr>
        <p:spPr/>
        <p:txBody>
          <a:bodyPr/>
          <a:lstStyle/>
          <a:p>
            <a:pPr algn="r"/>
            <a:fld id="{C7117B9E-6EF3-4F1E-99B1-AA569FC5C3F2}" type="datetime1">
              <a:rPr lang="fr-FR" cap="all" smtClean="0"/>
              <a:t>18/01/2021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Quel accompagnement au lycée pour élaborer son projet d’orientation </a:t>
            </a:r>
          </a:p>
        </p:txBody>
      </p:sp>
      <p:sp>
        <p:nvSpPr>
          <p:cNvPr id="3" name="Espace réservé du contenu 2"/>
          <p:cNvSpPr>
            <a:spLocks noGrp="1"/>
          </p:cNvSpPr>
          <p:nvPr>
            <p:ph sz="quarter" idx="14"/>
          </p:nvPr>
        </p:nvSpPr>
        <p:spPr/>
        <p:txBody>
          <a:bodyPr/>
          <a:lstStyle/>
          <a:p>
            <a:pPr marL="285750" indent="-285750">
              <a:buClr>
                <a:srgbClr val="ED7454"/>
              </a:buClr>
              <a:buFont typeface="Arial" panose="020B0604020202020204" pitchFamily="34" charset="0"/>
              <a:buChar char="•"/>
            </a:pPr>
            <a:r>
              <a:rPr lang="fr-FR" sz="1800" b="1" dirty="0">
                <a:solidFill>
                  <a:srgbClr val="F28E65"/>
                </a:solidFill>
              </a:rPr>
              <a:t>2 professeurs principaux en terminale </a:t>
            </a:r>
            <a:r>
              <a:rPr lang="fr-FR" sz="1800" dirty="0"/>
              <a:t>pour un suivi personnalisé avec l’appui des psychologues de l’Education nationale </a:t>
            </a:r>
          </a:p>
          <a:p>
            <a:endParaRPr lang="fr-FR" sz="1800" b="1" dirty="0"/>
          </a:p>
          <a:p>
            <a:pPr marL="285750" indent="-285750">
              <a:buClr>
                <a:srgbClr val="ED7454"/>
              </a:buClr>
              <a:buFont typeface="Arial" panose="020B0604020202020204" pitchFamily="34" charset="0"/>
              <a:buChar char="•"/>
            </a:pPr>
            <a:r>
              <a:rPr lang="fr-FR" sz="1800" b="1" dirty="0">
                <a:solidFill>
                  <a:srgbClr val="F28E65"/>
                </a:solidFill>
              </a:rPr>
              <a:t>Des heures d’accompagnement personnalisé </a:t>
            </a:r>
            <a:r>
              <a:rPr lang="fr-FR" sz="1800" dirty="0">
                <a:solidFill>
                  <a:srgbClr val="0C5076"/>
                </a:solidFill>
              </a:rPr>
              <a:t>consacrées à l’orientation intégrées à l’emploi du temps des élèves</a:t>
            </a:r>
          </a:p>
          <a:p>
            <a:pPr marL="285750" indent="-285750">
              <a:buClr>
                <a:srgbClr val="ED7454"/>
              </a:buClr>
              <a:buFont typeface="Arial" panose="020B0604020202020204" pitchFamily="34" charset="0"/>
              <a:buChar char="•"/>
            </a:pPr>
            <a:endParaRPr lang="fr-FR" sz="1800" b="1" dirty="0">
              <a:solidFill>
                <a:srgbClr val="0C5076"/>
              </a:solidFill>
            </a:endParaRPr>
          </a:p>
          <a:p>
            <a:pPr marL="285750" indent="-285750">
              <a:buClr>
                <a:srgbClr val="ED7454"/>
              </a:buClr>
              <a:buFont typeface="Arial" panose="020B0604020202020204" pitchFamily="34" charset="0"/>
              <a:buChar char="•"/>
            </a:pPr>
            <a:r>
              <a:rPr lang="fr-FR" sz="1800" dirty="0">
                <a:solidFill>
                  <a:srgbClr val="0C5076"/>
                </a:solidFill>
              </a:rPr>
              <a:t>Des temps forts : </a:t>
            </a:r>
            <a:r>
              <a:rPr lang="fr-FR" sz="1800" b="1" dirty="0">
                <a:solidFill>
                  <a:srgbClr val="F28E65"/>
                </a:solidFill>
              </a:rPr>
              <a:t>deux semaines de l’orientation ou des forums </a:t>
            </a:r>
            <a:r>
              <a:rPr lang="fr-FR" sz="1800" dirty="0">
                <a:solidFill>
                  <a:srgbClr val="0C5076"/>
                </a:solidFill>
              </a:rPr>
              <a:t>pour échanger avec des formations </a:t>
            </a:r>
            <a:r>
              <a:rPr lang="fr-FR" sz="1800" dirty="0" smtClean="0">
                <a:solidFill>
                  <a:srgbClr val="0C5076"/>
                </a:solidFill>
              </a:rPr>
              <a:t>(en présentiel ou en ligne) </a:t>
            </a:r>
            <a:endParaRPr lang="fr-FR" sz="1800" dirty="0">
              <a:solidFill>
                <a:srgbClr val="0C5076"/>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a:p>
        </p:txBody>
      </p:sp>
      <p:sp>
        <p:nvSpPr>
          <p:cNvPr id="7" name="ZoneTexte 6"/>
          <p:cNvSpPr txBox="1"/>
          <p:nvPr/>
        </p:nvSpPr>
        <p:spPr>
          <a:xfrm>
            <a:off x="6588224" y="123478"/>
            <a:ext cx="2448272" cy="400110"/>
          </a:xfrm>
          <a:prstGeom prst="rect">
            <a:avLst/>
          </a:prstGeom>
          <a:noFill/>
        </p:spPr>
        <p:txBody>
          <a:bodyPr wrap="square" rtlCol="0">
            <a:spAutoFit/>
          </a:bodyPr>
          <a:lstStyle/>
          <a:p>
            <a:r>
              <a:rPr lang="fr-FR" sz="1000">
                <a:solidFill>
                  <a:srgbClr val="0C5076"/>
                </a:solidFill>
              </a:rPr>
              <a:t>Etape 1 : Découverte des formations novembre 2020 &gt; janvier 2021</a:t>
            </a:r>
          </a:p>
        </p:txBody>
      </p:sp>
    </p:spTree>
    <p:extLst>
      <p:ext uri="{BB962C8B-B14F-4D97-AF65-F5344CB8AC3E}">
        <p14:creationId xmlns:p14="http://schemas.microsoft.com/office/powerpoint/2010/main" val="2960719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838</TotalTime>
  <Words>3919</Words>
  <Application>Microsoft Office PowerPoint</Application>
  <PresentationFormat>Affichage à l'écran (16:9)</PresentationFormat>
  <Paragraphs>542</Paragraphs>
  <Slides>59</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59</vt:i4>
      </vt:variant>
    </vt:vector>
  </HeadingPairs>
  <TitlesOfParts>
    <vt:vector size="66" baseType="lpstr">
      <vt:lpstr>Arial</vt:lpstr>
      <vt:lpstr>Arial-ItalicMT</vt:lpstr>
      <vt:lpstr>Calibri</vt:lpstr>
      <vt:lpstr>Lucida Grande</vt:lpstr>
      <vt:lpstr>Times New Roman</vt:lpstr>
      <vt:lpstr>Wingdings</vt:lpstr>
      <vt:lpstr>OPÉRATEURS</vt:lpstr>
      <vt:lpstr>w</vt:lpstr>
      <vt:lpstr>Présentation PowerPoint</vt:lpstr>
      <vt:lpstr>Sommaire  </vt:lpstr>
      <vt:lpstr>5 conseils pour bien se préparer</vt:lpstr>
      <vt:lpstr>Les principes clés de Parcoursup 2021</vt:lpstr>
      <vt:lpstr>Présentation PowerPoint</vt:lpstr>
      <vt:lpstr>  Etape 1 : découvrir les formations et élaborer son projet d’orientation</vt:lpstr>
      <vt:lpstr>Présentation PowerPoint</vt:lpstr>
      <vt:lpstr>Quel accompagnement au lycée pour élaborer son projet d’orientation </vt:lpstr>
      <vt:lpstr>Les ressources pour préparer son projet d’orientation  </vt:lpstr>
      <vt:lpstr>Les formations accessibles sur Parcoursup</vt:lpstr>
      <vt:lpstr>Les nouvelles formations accessibles à la rentrée 2021</vt:lpstr>
      <vt:lpstr>Focus sur les formations en apprentissage  </vt:lpstr>
      <vt:lpstr>Rechercher des formations sur Parcoursup.fr </vt:lpstr>
      <vt:lpstr>Présentation PowerPoint</vt:lpstr>
      <vt:lpstr>Présentation PowerPoint</vt:lpstr>
      <vt:lpstr>Consolider son projet d’orientation </vt:lpstr>
      <vt:lpstr>Une transparence garantie </vt:lpstr>
      <vt:lpstr>L’accompagnement des candidats en situation de handicap ou atteints d’un trouble de santé invalidant </vt:lpstr>
      <vt:lpstr>Présentation PowerPoint</vt:lpstr>
      <vt:lpstr>Présentation PowerPoint</vt:lpstr>
      <vt:lpstr>S’inscrire sur Parcoursup </vt:lpstr>
      <vt:lpstr>Formuler des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Focus sur le secteur géographique (2/2) </vt:lpstr>
      <vt:lpstr>La demande de césure : mode d’emploi </vt:lpstr>
      <vt:lpstr>Présentation PowerPoint</vt:lpstr>
      <vt:lpstr>Finaliser son dossier et confirmer vos vœux </vt:lpstr>
      <vt:lpstr>La rubrique « préférence et autres projets »</vt:lpstr>
      <vt:lpstr>La rubrique « Activités et centre d’intérêts » </vt:lpstr>
      <vt:lpstr>L’attestation de passation du questionnaire pour les vœux en licence de droit et sciences </vt:lpstr>
      <vt:lpstr>Les bulletins scolaires et notes du baccalauréat remontés automatiquement   </vt:lpstr>
      <vt:lpstr>La fiche avenir renseignée par le lycée </vt:lpstr>
      <vt:lpstr>Dispositif d’accès des bacheliers professionnels en STS </vt:lpstr>
      <vt:lpstr>Récapitulatif des éléments transmis à chaque formation</vt:lpstr>
      <vt:lpstr>Présentation PowerPoint</vt:lpstr>
      <vt:lpstr> L’examen des vœux par les formations</vt:lpstr>
      <vt:lpstr>La commission d’examen des vœux  </vt:lpstr>
      <vt:lpstr>Les principes de l’admission </vt:lpstr>
      <vt:lpstr>Parcoursup au service de l’égalité des chances      </vt:lpstr>
      <vt:lpstr>Etape 3 : consulter les réponses des formations et faire ses choix </vt:lpstr>
      <vt:lpstr>Présentation PowerPoint</vt:lpstr>
      <vt:lpstr>La phase d’admission principale du 27 mai au 16 juillet 2021   </vt:lpstr>
      <vt:lpstr>Les réponses des formations et les choix des candidats  </vt:lpstr>
      <vt:lpstr>Des alertes dès qu’un candidat reçoit une proposition d’admission </vt:lpstr>
      <vt:lpstr>Comment répondre aux propositions d’admission ? (1/3)  </vt:lpstr>
      <vt:lpstr>Comment répondre aux propositions d’admission ? (2/3)  </vt:lpstr>
      <vt:lpstr>Comment répondre aux propositions d’admission ? (3/3)  </vt:lpstr>
      <vt:lpstr>Le point d’étape obligatoire </vt:lpstr>
      <vt:lpstr>Les solutions pour les candidats qui n’ont pas reçu de proposition d’admission </vt:lpstr>
      <vt:lpstr>L’inscription administrative dans la formation choisie </vt:lpstr>
      <vt:lpstr>Demande de bourse et/ou de logement </vt:lpstr>
      <vt:lpstr>Des services disponibles tout au long de la procédure </vt:lpstr>
      <vt:lpstr>Les brochures de référence </vt:lpstr>
    </vt:vector>
  </TitlesOfParts>
  <Manager>Client</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adjchef1</cp:lastModifiedBy>
  <cp:revision>19</cp:revision>
  <dcterms:created xsi:type="dcterms:W3CDTF">2020-10-27T08:44:50Z</dcterms:created>
  <dcterms:modified xsi:type="dcterms:W3CDTF">2021-01-18T10:34:05Z</dcterms:modified>
</cp:coreProperties>
</file>