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322" r:id="rId3"/>
    <p:sldId id="294" r:id="rId4"/>
    <p:sldId id="295" r:id="rId5"/>
    <p:sldId id="261" r:id="rId6"/>
    <p:sldId id="268" r:id="rId7"/>
    <p:sldId id="283" r:id="rId8"/>
    <p:sldId id="270" r:id="rId9"/>
    <p:sldId id="271" r:id="rId10"/>
    <p:sldId id="272" r:id="rId11"/>
    <p:sldId id="296" r:id="rId12"/>
    <p:sldId id="297" r:id="rId13"/>
    <p:sldId id="298" r:id="rId14"/>
    <p:sldId id="299" r:id="rId15"/>
    <p:sldId id="266" r:id="rId16"/>
    <p:sldId id="300" r:id="rId17"/>
    <p:sldId id="302" r:id="rId18"/>
    <p:sldId id="301" r:id="rId19"/>
    <p:sldId id="281" r:id="rId20"/>
    <p:sldId id="280" r:id="rId21"/>
    <p:sldId id="303" r:id="rId22"/>
    <p:sldId id="305" r:id="rId23"/>
    <p:sldId id="304" r:id="rId24"/>
    <p:sldId id="307" r:id="rId25"/>
    <p:sldId id="306" r:id="rId26"/>
    <p:sldId id="308" r:id="rId27"/>
    <p:sldId id="316" r:id="rId28"/>
    <p:sldId id="315" r:id="rId29"/>
    <p:sldId id="319" r:id="rId30"/>
    <p:sldId id="312" r:id="rId31"/>
    <p:sldId id="318" r:id="rId32"/>
    <p:sldId id="317" r:id="rId33"/>
    <p:sldId id="313" r:id="rId34"/>
    <p:sldId id="314" r:id="rId35"/>
    <p:sldId id="320" r:id="rId36"/>
    <p:sldId id="321"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fé" initials="m" lastIdx="1" clrIdx="0">
    <p:extLst>
      <p:ext uri="{19B8F6BF-5375-455C-9EA6-DF929625EA0E}">
        <p15:presenceInfo xmlns:p15="http://schemas.microsoft.com/office/powerpoint/2012/main" userId="mafé"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9C0"/>
    <a:srgbClr val="068E56"/>
    <a:srgbClr val="000000"/>
    <a:srgbClr val="07A964"/>
    <a:srgbClr val="3D45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5E873-9DBE-41F9-81CE-614213C91584}" type="datetimeFigureOut">
              <a:rPr lang="fr-FR" smtClean="0"/>
              <a:t>30/11/2022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142D1-708C-4BC6-A8D1-2D12382BFC18}" type="slidenum">
              <a:rPr lang="fr-FR" smtClean="0"/>
              <a:t>‹N°›</a:t>
            </a:fld>
            <a:endParaRPr lang="fr-FR"/>
          </a:p>
        </p:txBody>
      </p:sp>
    </p:spTree>
    <p:extLst>
      <p:ext uri="{BB962C8B-B14F-4D97-AF65-F5344CB8AC3E}">
        <p14:creationId xmlns:p14="http://schemas.microsoft.com/office/powerpoint/2010/main" val="371202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729531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36590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78060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14454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76448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42299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733250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60154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971779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086377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69534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112751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582367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657049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562065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103535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571804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594671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686195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4204844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751484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5698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884201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083267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674812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571307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965422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822029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524307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307693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946911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05951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10988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175744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838282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dirty="0"/>
          </a:p>
        </p:txBody>
      </p:sp>
    </p:spTree>
    <p:extLst>
      <p:ext uri="{BB962C8B-B14F-4D97-AF65-F5344CB8AC3E}">
        <p14:creationId xmlns:p14="http://schemas.microsoft.com/office/powerpoint/2010/main" val="233397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41" y="3766000"/>
            <a:ext cx="9827200" cy="3092000"/>
          </a:xfrm>
          <a:prstGeom prst="rtTriangle">
            <a:avLst/>
          </a:prstGeom>
          <a:solidFill>
            <a:schemeClr val="accent1"/>
          </a:solidFill>
          <a:ln>
            <a:noFill/>
          </a:ln>
        </p:spPr>
        <p:txBody>
          <a:bodyPr wrap="square" lIns="121900" tIns="121900" rIns="121900" bIns="121900" anchor="ctr" anchorCtr="0">
            <a:noAutofit/>
          </a:bodyPr>
          <a:lstStyle/>
          <a:p>
            <a:pPr marL="0" lvl="0" indent="0">
              <a:spcBef>
                <a:spcPts val="0"/>
              </a:spcBef>
              <a:buNone/>
            </a:pPr>
            <a:endParaRPr sz="2400" dirty="0"/>
          </a:p>
        </p:txBody>
      </p:sp>
      <p:sp>
        <p:nvSpPr>
          <p:cNvPr id="11" name="Shape 11"/>
          <p:cNvSpPr/>
          <p:nvPr/>
        </p:nvSpPr>
        <p:spPr>
          <a:xfrm flipH="1">
            <a:off x="4776800" y="2067600"/>
            <a:ext cx="7415200" cy="4790400"/>
          </a:xfrm>
          <a:prstGeom prst="rtTriangle">
            <a:avLst/>
          </a:prstGeom>
          <a:solidFill>
            <a:schemeClr val="accent3"/>
          </a:solidFill>
          <a:ln>
            <a:noFill/>
          </a:ln>
        </p:spPr>
        <p:txBody>
          <a:bodyPr wrap="square" lIns="121900" tIns="121900" rIns="121900" bIns="121900" anchor="ctr" anchorCtr="0">
            <a:noAutofit/>
          </a:bodyPr>
          <a:lstStyle/>
          <a:p>
            <a:pPr marL="0" lvl="0" indent="0">
              <a:spcBef>
                <a:spcPts val="0"/>
              </a:spcBef>
              <a:buNone/>
            </a:pPr>
            <a:endParaRPr sz="2400" dirty="0"/>
          </a:p>
        </p:txBody>
      </p:sp>
      <p:sp>
        <p:nvSpPr>
          <p:cNvPr id="12" name="Shape 12"/>
          <p:cNvSpPr/>
          <p:nvPr/>
        </p:nvSpPr>
        <p:spPr>
          <a:xfrm rot="10800000">
            <a:off x="6745207" y="0"/>
            <a:ext cx="5446800" cy="2736800"/>
          </a:xfrm>
          <a:prstGeom prst="rtTriangle">
            <a:avLst/>
          </a:prstGeom>
          <a:solidFill>
            <a:schemeClr val="dk2"/>
          </a:solidFill>
          <a:ln>
            <a:noFill/>
          </a:ln>
        </p:spPr>
        <p:txBody>
          <a:bodyPr wrap="square" lIns="121900" tIns="121900" rIns="121900" bIns="121900" anchor="ctr" anchorCtr="0">
            <a:noAutofit/>
          </a:bodyPr>
          <a:lstStyle/>
          <a:p>
            <a:pPr marL="0" lvl="0" indent="0">
              <a:spcBef>
                <a:spcPts val="0"/>
              </a:spcBef>
              <a:buNone/>
            </a:pPr>
            <a:endParaRPr sz="2400" dirty="0"/>
          </a:p>
        </p:txBody>
      </p:sp>
      <p:sp>
        <p:nvSpPr>
          <p:cNvPr id="13" name="Shape 13"/>
          <p:cNvSpPr/>
          <p:nvPr/>
        </p:nvSpPr>
        <p:spPr>
          <a:xfrm>
            <a:off x="271033"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121900" tIns="121900" rIns="121900" bIns="121900" anchor="ctr" anchorCtr="0">
            <a:noAutofit/>
          </a:bodyPr>
          <a:lstStyle/>
          <a:p>
            <a:pPr marL="0" lvl="0" indent="0">
              <a:spcBef>
                <a:spcPts val="0"/>
              </a:spcBef>
              <a:buNone/>
            </a:pPr>
            <a:endParaRPr sz="2400" dirty="0"/>
          </a:p>
        </p:txBody>
      </p:sp>
      <p:grpSp>
        <p:nvGrpSpPr>
          <p:cNvPr id="14" name="Shape 14"/>
          <p:cNvGrpSpPr/>
          <p:nvPr/>
        </p:nvGrpSpPr>
        <p:grpSpPr>
          <a:xfrm>
            <a:off x="340267" y="789"/>
            <a:ext cx="3000484" cy="13924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sz="2400" dirty="0"/>
            </a:p>
          </p:txBody>
        </p:sp>
      </p:grpSp>
      <p:grpSp>
        <p:nvGrpSpPr>
          <p:cNvPr id="18" name="Shape 18"/>
          <p:cNvGrpSpPr/>
          <p:nvPr/>
        </p:nvGrpSpPr>
        <p:grpSpPr>
          <a:xfrm>
            <a:off x="1207194" y="789"/>
            <a:ext cx="3000484" cy="13924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sz="2400" dirty="0"/>
            </a:p>
          </p:txBody>
        </p:sp>
      </p:grpSp>
      <p:grpSp>
        <p:nvGrpSpPr>
          <p:cNvPr id="22" name="Shape 22"/>
          <p:cNvGrpSpPr/>
          <p:nvPr/>
        </p:nvGrpSpPr>
        <p:grpSpPr>
          <a:xfrm>
            <a:off x="9409957" y="6784"/>
            <a:ext cx="2468376" cy="1002811"/>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sz="2400" dirty="0"/>
            </a:p>
          </p:txBody>
        </p:sp>
      </p:grpSp>
      <p:grpSp>
        <p:nvGrpSpPr>
          <p:cNvPr id="26" name="Shape 26"/>
          <p:cNvGrpSpPr/>
          <p:nvPr/>
        </p:nvGrpSpPr>
        <p:grpSpPr>
          <a:xfrm>
            <a:off x="8737376" y="5623803"/>
            <a:ext cx="3185424" cy="1234316"/>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lvl="0" indent="0">
                <a:spcBef>
                  <a:spcPts val="0"/>
                </a:spcBef>
                <a:buNone/>
              </a:pPr>
              <a:endParaRPr sz="2400" dirty="0"/>
            </a:p>
          </p:txBody>
        </p:sp>
      </p:grpSp>
      <p:grpSp>
        <p:nvGrpSpPr>
          <p:cNvPr id="30" name="Shape 30"/>
          <p:cNvGrpSpPr/>
          <p:nvPr/>
        </p:nvGrpSpPr>
        <p:grpSpPr>
          <a:xfrm>
            <a:off x="265532" y="5407536"/>
            <a:ext cx="3727219" cy="1444411"/>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sz="2400" dirty="0"/>
            </a:p>
          </p:txBody>
        </p:sp>
      </p:grpSp>
      <p:sp>
        <p:nvSpPr>
          <p:cNvPr id="34" name="Shape 34"/>
          <p:cNvSpPr txBox="1">
            <a:spLocks noGrp="1"/>
          </p:cNvSpPr>
          <p:nvPr>
            <p:ph type="ctrTitle"/>
          </p:nvPr>
        </p:nvSpPr>
        <p:spPr>
          <a:xfrm>
            <a:off x="2478271" y="2430444"/>
            <a:ext cx="7148400" cy="1930800"/>
          </a:xfrm>
          <a:prstGeom prst="rect">
            <a:avLst/>
          </a:prstGeom>
        </p:spPr>
        <p:txBody>
          <a:bodyPr wrap="square" lIns="91425" tIns="91425" rIns="91425" bIns="91425" anchor="ctr" anchorCtr="0"/>
          <a:lstStyle>
            <a:lvl1pPr lvl="0" algn="ctr">
              <a:spcBef>
                <a:spcPts val="0"/>
              </a:spcBef>
              <a:buSzPts val="3800"/>
              <a:buNone/>
              <a:defRPr sz="5067"/>
            </a:lvl1pPr>
            <a:lvl2pPr lvl="1" algn="ctr">
              <a:spcBef>
                <a:spcPts val="0"/>
              </a:spcBef>
              <a:buSzPts val="3800"/>
              <a:buNone/>
              <a:defRPr sz="5067"/>
            </a:lvl2pPr>
            <a:lvl3pPr lvl="2" algn="ctr">
              <a:spcBef>
                <a:spcPts val="0"/>
              </a:spcBef>
              <a:buSzPts val="3800"/>
              <a:buNone/>
              <a:defRPr sz="5067"/>
            </a:lvl3pPr>
            <a:lvl4pPr lvl="3" algn="ctr">
              <a:spcBef>
                <a:spcPts val="0"/>
              </a:spcBef>
              <a:buSzPts val="3800"/>
              <a:buNone/>
              <a:defRPr sz="5067"/>
            </a:lvl4pPr>
            <a:lvl5pPr lvl="4" algn="ctr">
              <a:spcBef>
                <a:spcPts val="0"/>
              </a:spcBef>
              <a:buSzPts val="3800"/>
              <a:buNone/>
              <a:defRPr sz="5067"/>
            </a:lvl5pPr>
            <a:lvl6pPr lvl="5" algn="ctr">
              <a:spcBef>
                <a:spcPts val="0"/>
              </a:spcBef>
              <a:buSzPts val="3800"/>
              <a:buNone/>
              <a:defRPr sz="5067"/>
            </a:lvl6pPr>
            <a:lvl7pPr lvl="6" algn="ctr">
              <a:spcBef>
                <a:spcPts val="0"/>
              </a:spcBef>
              <a:buSzPts val="3800"/>
              <a:buNone/>
              <a:defRPr sz="5067"/>
            </a:lvl7pPr>
            <a:lvl8pPr lvl="7" algn="ctr">
              <a:spcBef>
                <a:spcPts val="0"/>
              </a:spcBef>
              <a:buSzPts val="3800"/>
              <a:buNone/>
              <a:defRPr sz="5067"/>
            </a:lvl8pPr>
            <a:lvl9pPr lvl="8" algn="ctr">
              <a:spcBef>
                <a:spcPts val="0"/>
              </a:spcBef>
              <a:buSzPts val="3800"/>
              <a:buNone/>
              <a:defRPr sz="5067"/>
            </a:lvl9pPr>
          </a:lstStyle>
          <a:p>
            <a:endParaRPr/>
          </a:p>
        </p:txBody>
      </p:sp>
      <p:sp>
        <p:nvSpPr>
          <p:cNvPr id="35" name="Shape 35"/>
          <p:cNvSpPr txBox="1">
            <a:spLocks noGrp="1"/>
          </p:cNvSpPr>
          <p:nvPr>
            <p:ph type="subTitle" idx="1"/>
          </p:nvPr>
        </p:nvSpPr>
        <p:spPr>
          <a:xfrm>
            <a:off x="2478267" y="4550877"/>
            <a:ext cx="7148400" cy="6968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ts val="1600"/>
              <a:buNone/>
              <a:defRPr sz="2133">
                <a:solidFill>
                  <a:schemeClr val="lt1"/>
                </a:solidFill>
              </a:defRPr>
            </a:lvl1pPr>
            <a:lvl2pPr lvl="1" algn="ctr">
              <a:lnSpc>
                <a:spcPct val="100000"/>
              </a:lnSpc>
              <a:spcBef>
                <a:spcPts val="0"/>
              </a:spcBef>
              <a:spcAft>
                <a:spcPts val="0"/>
              </a:spcAft>
              <a:buClr>
                <a:schemeClr val="lt1"/>
              </a:buClr>
              <a:buSzPts val="1600"/>
              <a:buNone/>
              <a:defRPr sz="2133">
                <a:solidFill>
                  <a:schemeClr val="lt1"/>
                </a:solidFill>
              </a:defRPr>
            </a:lvl2pPr>
            <a:lvl3pPr lvl="2" algn="ctr">
              <a:lnSpc>
                <a:spcPct val="100000"/>
              </a:lnSpc>
              <a:spcBef>
                <a:spcPts val="0"/>
              </a:spcBef>
              <a:spcAft>
                <a:spcPts val="0"/>
              </a:spcAft>
              <a:buClr>
                <a:schemeClr val="lt1"/>
              </a:buClr>
              <a:buSzPts val="1600"/>
              <a:buNone/>
              <a:defRPr sz="2133">
                <a:solidFill>
                  <a:schemeClr val="lt1"/>
                </a:solidFill>
              </a:defRPr>
            </a:lvl3pPr>
            <a:lvl4pPr lvl="3" algn="ctr">
              <a:lnSpc>
                <a:spcPct val="100000"/>
              </a:lnSpc>
              <a:spcBef>
                <a:spcPts val="0"/>
              </a:spcBef>
              <a:spcAft>
                <a:spcPts val="0"/>
              </a:spcAft>
              <a:buClr>
                <a:schemeClr val="lt1"/>
              </a:buClr>
              <a:buSzPts val="1600"/>
              <a:buNone/>
              <a:defRPr sz="2133">
                <a:solidFill>
                  <a:schemeClr val="lt1"/>
                </a:solidFill>
              </a:defRPr>
            </a:lvl4pPr>
            <a:lvl5pPr lvl="4" algn="ctr">
              <a:lnSpc>
                <a:spcPct val="100000"/>
              </a:lnSpc>
              <a:spcBef>
                <a:spcPts val="0"/>
              </a:spcBef>
              <a:spcAft>
                <a:spcPts val="0"/>
              </a:spcAft>
              <a:buClr>
                <a:schemeClr val="lt1"/>
              </a:buClr>
              <a:buSzPts val="1600"/>
              <a:buNone/>
              <a:defRPr sz="2133">
                <a:solidFill>
                  <a:schemeClr val="lt1"/>
                </a:solidFill>
              </a:defRPr>
            </a:lvl5pPr>
            <a:lvl6pPr lvl="5" algn="ctr">
              <a:lnSpc>
                <a:spcPct val="100000"/>
              </a:lnSpc>
              <a:spcBef>
                <a:spcPts val="0"/>
              </a:spcBef>
              <a:spcAft>
                <a:spcPts val="0"/>
              </a:spcAft>
              <a:buClr>
                <a:schemeClr val="lt1"/>
              </a:buClr>
              <a:buSzPts val="1600"/>
              <a:buNone/>
              <a:defRPr sz="2133">
                <a:solidFill>
                  <a:schemeClr val="lt1"/>
                </a:solidFill>
              </a:defRPr>
            </a:lvl6pPr>
            <a:lvl7pPr lvl="6" algn="ctr">
              <a:lnSpc>
                <a:spcPct val="100000"/>
              </a:lnSpc>
              <a:spcBef>
                <a:spcPts val="0"/>
              </a:spcBef>
              <a:spcAft>
                <a:spcPts val="0"/>
              </a:spcAft>
              <a:buClr>
                <a:schemeClr val="lt1"/>
              </a:buClr>
              <a:buSzPts val="1600"/>
              <a:buNone/>
              <a:defRPr sz="2133">
                <a:solidFill>
                  <a:schemeClr val="lt1"/>
                </a:solidFill>
              </a:defRPr>
            </a:lvl7pPr>
            <a:lvl8pPr lvl="7" algn="ctr">
              <a:lnSpc>
                <a:spcPct val="100000"/>
              </a:lnSpc>
              <a:spcBef>
                <a:spcPts val="0"/>
              </a:spcBef>
              <a:spcAft>
                <a:spcPts val="0"/>
              </a:spcAft>
              <a:buClr>
                <a:schemeClr val="lt1"/>
              </a:buClr>
              <a:buSzPts val="1600"/>
              <a:buNone/>
              <a:defRPr sz="2133">
                <a:solidFill>
                  <a:schemeClr val="lt1"/>
                </a:solidFill>
              </a:defRPr>
            </a:lvl8pPr>
            <a:lvl9pPr lvl="8" algn="ctr">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36" name="Shape 36"/>
          <p:cNvSpPr txBox="1">
            <a:spLocks noGrp="1"/>
          </p:cNvSpPr>
          <p:nvPr>
            <p:ph type="sldNum" idx="12"/>
          </p:nvPr>
        </p:nvSpPr>
        <p:spPr>
          <a:xfrm>
            <a:off x="11187645" y="6058224"/>
            <a:ext cx="731600" cy="524800"/>
          </a:xfrm>
          <a:prstGeom prst="rect">
            <a:avLst/>
          </a:prstGeom>
        </p:spPr>
        <p:txBody>
          <a:bodyPr wrap="square" lIns="91425" tIns="91425" rIns="91425" bIns="91425" anchor="ctr" anchorCtr="0">
            <a:noAutofit/>
          </a:bodyPr>
          <a:lstStyle/>
          <a:p>
            <a:fld id="{00000000-1234-1234-1234-123412341234}" type="slidenum">
              <a:rPr lang="fr" smtClean="0"/>
              <a:pPr/>
              <a:t>‹N°›</a:t>
            </a:fld>
            <a:endParaRPr lang="fr"/>
          </a:p>
        </p:txBody>
      </p:sp>
    </p:spTree>
    <p:extLst>
      <p:ext uri="{BB962C8B-B14F-4D97-AF65-F5344CB8AC3E}">
        <p14:creationId xmlns:p14="http://schemas.microsoft.com/office/powerpoint/2010/main" val="16873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41" y="3766000"/>
            <a:ext cx="9827200" cy="3092000"/>
          </a:xfrm>
          <a:prstGeom prst="rtTriangle">
            <a:avLst/>
          </a:prstGeom>
          <a:solidFill>
            <a:schemeClr val="lt2"/>
          </a:solidFill>
          <a:ln>
            <a:noFill/>
          </a:ln>
        </p:spPr>
        <p:txBody>
          <a:bodyPr wrap="square" lIns="121900" tIns="121900" rIns="121900" bIns="121900" anchor="ctr" anchorCtr="0">
            <a:noAutofit/>
          </a:bodyPr>
          <a:lstStyle/>
          <a:p>
            <a:pPr marL="0" lvl="0" indent="0">
              <a:spcBef>
                <a:spcPts val="0"/>
              </a:spcBef>
              <a:buNone/>
            </a:pPr>
            <a:endParaRPr sz="2400" dirty="0"/>
          </a:p>
        </p:txBody>
      </p:sp>
      <p:sp>
        <p:nvSpPr>
          <p:cNvPr id="105" name="Shape 105"/>
          <p:cNvSpPr/>
          <p:nvPr/>
        </p:nvSpPr>
        <p:spPr>
          <a:xfrm flipH="1">
            <a:off x="4776800" y="2067600"/>
            <a:ext cx="7415200" cy="4790400"/>
          </a:xfrm>
          <a:prstGeom prst="rtTriangle">
            <a:avLst/>
          </a:prstGeom>
          <a:solidFill>
            <a:schemeClr val="dk2"/>
          </a:solidFill>
          <a:ln>
            <a:noFill/>
          </a:ln>
        </p:spPr>
        <p:txBody>
          <a:bodyPr wrap="square" lIns="121900" tIns="121900" rIns="121900" bIns="121900" anchor="ctr" anchorCtr="0">
            <a:noAutofit/>
          </a:bodyPr>
          <a:lstStyle/>
          <a:p>
            <a:pPr marL="0" lvl="0" indent="0">
              <a:spcBef>
                <a:spcPts val="0"/>
              </a:spcBef>
              <a:buNone/>
            </a:pPr>
            <a:endParaRPr sz="2400" dirty="0"/>
          </a:p>
        </p:txBody>
      </p:sp>
      <p:sp>
        <p:nvSpPr>
          <p:cNvPr id="106" name="Shape 10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121900" tIns="121900" rIns="121900" bIns="121900" anchor="ctr" anchorCtr="0">
            <a:noAutofit/>
          </a:bodyPr>
          <a:lstStyle/>
          <a:p>
            <a:pPr marL="0" lvl="0" indent="0">
              <a:spcBef>
                <a:spcPts val="0"/>
              </a:spcBef>
              <a:buNone/>
            </a:pPr>
            <a:endParaRPr sz="2400" dirty="0"/>
          </a:p>
        </p:txBody>
      </p:sp>
      <p:sp>
        <p:nvSpPr>
          <p:cNvPr id="107" name="Shape 107"/>
          <p:cNvSpPr txBox="1">
            <a:spLocks noGrp="1"/>
          </p:cNvSpPr>
          <p:nvPr>
            <p:ph type="body" idx="1"/>
          </p:nvPr>
        </p:nvSpPr>
        <p:spPr>
          <a:xfrm>
            <a:off x="437367" y="5551333"/>
            <a:ext cx="9886800" cy="806800"/>
          </a:xfrm>
          <a:prstGeom prst="rect">
            <a:avLst/>
          </a:prstGeom>
        </p:spPr>
        <p:txBody>
          <a:bodyPr wrap="square" lIns="91425" tIns="91425" rIns="91425" bIns="91425" anchor="b" anchorCtr="0"/>
          <a:lstStyle>
            <a:lvl1pPr lvl="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11187645" y="6058224"/>
            <a:ext cx="731600" cy="524800"/>
          </a:xfrm>
          <a:prstGeom prst="rect">
            <a:avLst/>
          </a:prstGeom>
        </p:spPr>
        <p:txBody>
          <a:bodyPr wrap="square" lIns="91425" tIns="91425" rIns="91425" bIns="91425" anchor="ctr" anchorCtr="0">
            <a:noAutofit/>
          </a:bodyPr>
          <a:lstStyle/>
          <a:p>
            <a:fld id="{00000000-1234-1234-1234-123412341234}" type="slidenum">
              <a:rPr lang="fr" smtClean="0"/>
              <a:pPr/>
              <a:t>‹N°›</a:t>
            </a:fld>
            <a:endParaRPr lang="fr"/>
          </a:p>
        </p:txBody>
      </p:sp>
    </p:spTree>
    <p:extLst>
      <p:ext uri="{BB962C8B-B14F-4D97-AF65-F5344CB8AC3E}">
        <p14:creationId xmlns:p14="http://schemas.microsoft.com/office/powerpoint/2010/main" val="403358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7425600" y="3778767"/>
            <a:ext cx="4766400" cy="3079200"/>
          </a:xfrm>
          <a:prstGeom prst="rtTriangle">
            <a:avLst/>
          </a:prstGeom>
          <a:solidFill>
            <a:schemeClr val="dk1"/>
          </a:solidFill>
          <a:ln>
            <a:noFill/>
          </a:ln>
        </p:spPr>
        <p:txBody>
          <a:bodyPr wrap="square" lIns="121900" tIns="121900" rIns="121900" bIns="121900" anchor="ctr" anchorCtr="0">
            <a:noAutofit/>
          </a:bodyPr>
          <a:lstStyle/>
          <a:p>
            <a:pPr marL="0" lvl="0" indent="0">
              <a:spcBef>
                <a:spcPts val="0"/>
              </a:spcBef>
              <a:buNone/>
            </a:pPr>
            <a:endParaRPr sz="2400" dirty="0"/>
          </a:p>
        </p:txBody>
      </p:sp>
      <p:grpSp>
        <p:nvGrpSpPr>
          <p:cNvPr id="111" name="Shape 111"/>
          <p:cNvGrpSpPr/>
          <p:nvPr/>
        </p:nvGrpSpPr>
        <p:grpSpPr>
          <a:xfrm>
            <a:off x="7945630" y="5492769"/>
            <a:ext cx="3361269" cy="1365553"/>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sz="2400" dirty="0"/>
            </a:p>
          </p:txBody>
        </p:sp>
      </p:grpSp>
      <p:grpSp>
        <p:nvGrpSpPr>
          <p:cNvPr id="115" name="Shape 115"/>
          <p:cNvGrpSpPr/>
          <p:nvPr/>
        </p:nvGrpSpPr>
        <p:grpSpPr>
          <a:xfrm>
            <a:off x="265532" y="3"/>
            <a:ext cx="3727219" cy="1444411"/>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sz="2400" dirty="0"/>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sz="2400" dirty="0"/>
            </a:p>
          </p:txBody>
        </p:sp>
      </p:grpSp>
      <p:sp>
        <p:nvSpPr>
          <p:cNvPr id="119" name="Shape 119"/>
          <p:cNvSpPr txBox="1">
            <a:spLocks noGrp="1"/>
          </p:cNvSpPr>
          <p:nvPr>
            <p:ph type="title"/>
          </p:nvPr>
        </p:nvSpPr>
        <p:spPr>
          <a:xfrm>
            <a:off x="1847800" y="1845133"/>
            <a:ext cx="8496400" cy="1839600"/>
          </a:xfrm>
          <a:prstGeom prst="rect">
            <a:avLst/>
          </a:prstGeom>
        </p:spPr>
        <p:txBody>
          <a:bodyPr wrap="square" lIns="91425" tIns="91425" rIns="91425" bIns="91425" anchor="ctr" anchorCtr="0"/>
          <a:lstStyle>
            <a:lvl1pPr lvl="0" algn="ctr">
              <a:spcBef>
                <a:spcPts val="0"/>
              </a:spcBef>
              <a:buClr>
                <a:schemeClr val="dk2"/>
              </a:buClr>
              <a:buSzPts val="8600"/>
              <a:buNone/>
              <a:defRPr sz="11466">
                <a:solidFill>
                  <a:schemeClr val="dk2"/>
                </a:solidFill>
              </a:defRPr>
            </a:lvl1pPr>
            <a:lvl2pPr lvl="1" algn="ctr">
              <a:spcBef>
                <a:spcPts val="0"/>
              </a:spcBef>
              <a:buClr>
                <a:schemeClr val="dk2"/>
              </a:buClr>
              <a:buSzPts val="8600"/>
              <a:buNone/>
              <a:defRPr sz="11466">
                <a:solidFill>
                  <a:schemeClr val="dk2"/>
                </a:solidFill>
              </a:defRPr>
            </a:lvl2pPr>
            <a:lvl3pPr lvl="2" algn="ctr">
              <a:spcBef>
                <a:spcPts val="0"/>
              </a:spcBef>
              <a:buClr>
                <a:schemeClr val="dk2"/>
              </a:buClr>
              <a:buSzPts val="8600"/>
              <a:buNone/>
              <a:defRPr sz="11466">
                <a:solidFill>
                  <a:schemeClr val="dk2"/>
                </a:solidFill>
              </a:defRPr>
            </a:lvl3pPr>
            <a:lvl4pPr lvl="3" algn="ctr">
              <a:spcBef>
                <a:spcPts val="0"/>
              </a:spcBef>
              <a:buClr>
                <a:schemeClr val="dk2"/>
              </a:buClr>
              <a:buSzPts val="8600"/>
              <a:buNone/>
              <a:defRPr sz="11466">
                <a:solidFill>
                  <a:schemeClr val="dk2"/>
                </a:solidFill>
              </a:defRPr>
            </a:lvl4pPr>
            <a:lvl5pPr lvl="4" algn="ctr">
              <a:spcBef>
                <a:spcPts val="0"/>
              </a:spcBef>
              <a:buClr>
                <a:schemeClr val="dk2"/>
              </a:buClr>
              <a:buSzPts val="8600"/>
              <a:buNone/>
              <a:defRPr sz="11466">
                <a:solidFill>
                  <a:schemeClr val="dk2"/>
                </a:solidFill>
              </a:defRPr>
            </a:lvl5pPr>
            <a:lvl6pPr lvl="5" algn="ctr">
              <a:spcBef>
                <a:spcPts val="0"/>
              </a:spcBef>
              <a:buClr>
                <a:schemeClr val="dk2"/>
              </a:buClr>
              <a:buSzPts val="8600"/>
              <a:buNone/>
              <a:defRPr sz="11466">
                <a:solidFill>
                  <a:schemeClr val="dk2"/>
                </a:solidFill>
              </a:defRPr>
            </a:lvl6pPr>
            <a:lvl7pPr lvl="6" algn="ctr">
              <a:spcBef>
                <a:spcPts val="0"/>
              </a:spcBef>
              <a:buClr>
                <a:schemeClr val="dk2"/>
              </a:buClr>
              <a:buSzPts val="8600"/>
              <a:buNone/>
              <a:defRPr sz="11466">
                <a:solidFill>
                  <a:schemeClr val="dk2"/>
                </a:solidFill>
              </a:defRPr>
            </a:lvl7pPr>
            <a:lvl8pPr lvl="7" algn="ctr">
              <a:spcBef>
                <a:spcPts val="0"/>
              </a:spcBef>
              <a:buClr>
                <a:schemeClr val="dk2"/>
              </a:buClr>
              <a:buSzPts val="8600"/>
              <a:buNone/>
              <a:defRPr sz="11466">
                <a:solidFill>
                  <a:schemeClr val="dk2"/>
                </a:solidFill>
              </a:defRPr>
            </a:lvl8pPr>
            <a:lvl9pPr lvl="8" algn="ctr">
              <a:spcBef>
                <a:spcPts val="0"/>
              </a:spcBef>
              <a:buClr>
                <a:schemeClr val="dk2"/>
              </a:buClr>
              <a:buSzPts val="8600"/>
              <a:buNone/>
              <a:defRPr sz="11466">
                <a:solidFill>
                  <a:schemeClr val="dk2"/>
                </a:solidFill>
              </a:defRPr>
            </a:lvl9pPr>
          </a:lstStyle>
          <a:p>
            <a:endParaRPr/>
          </a:p>
        </p:txBody>
      </p:sp>
      <p:sp>
        <p:nvSpPr>
          <p:cNvPr id="120" name="Shape 120"/>
          <p:cNvSpPr txBox="1">
            <a:spLocks noGrp="1"/>
          </p:cNvSpPr>
          <p:nvPr>
            <p:ph type="body" idx="1"/>
          </p:nvPr>
        </p:nvSpPr>
        <p:spPr>
          <a:xfrm>
            <a:off x="1847800" y="3818467"/>
            <a:ext cx="8496400" cy="854800"/>
          </a:xfrm>
          <a:prstGeom prst="rect">
            <a:avLst/>
          </a:prstGeom>
        </p:spPr>
        <p:txBody>
          <a:bodyPr wrap="square" lIns="91425" tIns="91425" rIns="91425" bIns="91425" anchor="t" anchorCtr="0"/>
          <a:lstStyle>
            <a:lvl1pPr lvl="0" algn="ctr">
              <a:spcBef>
                <a:spcPts val="0"/>
              </a:spcBef>
              <a:buSzPts val="1300"/>
              <a:buChar char="●"/>
              <a:defRPr/>
            </a:lvl1pPr>
            <a:lvl2pPr lvl="1" algn="ctr">
              <a:spcBef>
                <a:spcPts val="0"/>
              </a:spcBef>
              <a:buSzPts val="1100"/>
              <a:buChar char="○"/>
              <a:defRPr/>
            </a:lvl2pPr>
            <a:lvl3pPr lvl="2" algn="ctr">
              <a:spcBef>
                <a:spcPts val="0"/>
              </a:spcBef>
              <a:buSzPts val="1100"/>
              <a:buChar char="■"/>
              <a:defRPr/>
            </a:lvl3pPr>
            <a:lvl4pPr lvl="3" algn="ctr">
              <a:spcBef>
                <a:spcPts val="0"/>
              </a:spcBef>
              <a:buSzPts val="1100"/>
              <a:buChar char="●"/>
              <a:defRPr/>
            </a:lvl4pPr>
            <a:lvl5pPr lvl="4" algn="ctr">
              <a:spcBef>
                <a:spcPts val="0"/>
              </a:spcBef>
              <a:buSzPts val="1100"/>
              <a:buChar char="○"/>
              <a:defRPr/>
            </a:lvl5pPr>
            <a:lvl6pPr lvl="5" algn="ctr">
              <a:spcBef>
                <a:spcPts val="0"/>
              </a:spcBef>
              <a:buSzPts val="1100"/>
              <a:buChar char="■"/>
              <a:defRPr/>
            </a:lvl6pPr>
            <a:lvl7pPr lvl="6" algn="ctr">
              <a:spcBef>
                <a:spcPts val="0"/>
              </a:spcBef>
              <a:buSzPts val="1100"/>
              <a:buChar char="●"/>
              <a:defRPr/>
            </a:lvl7pPr>
            <a:lvl8pPr lvl="7" algn="ctr">
              <a:spcBef>
                <a:spcPts val="0"/>
              </a:spcBef>
              <a:buSzPts val="1100"/>
              <a:buChar char="○"/>
              <a:defRPr/>
            </a:lvl8pPr>
            <a:lvl9pPr lvl="8" algn="ctr">
              <a:spcBef>
                <a:spcPts val="0"/>
              </a:spcBef>
              <a:buSzPts val="1100"/>
              <a:buChar char="■"/>
              <a:defRPr/>
            </a:lvl9pPr>
          </a:lstStyle>
          <a:p>
            <a:endParaRPr/>
          </a:p>
        </p:txBody>
      </p:sp>
      <p:sp>
        <p:nvSpPr>
          <p:cNvPr id="121" name="Shape 121"/>
          <p:cNvSpPr txBox="1">
            <a:spLocks noGrp="1"/>
          </p:cNvSpPr>
          <p:nvPr>
            <p:ph type="sldNum" idx="12"/>
          </p:nvPr>
        </p:nvSpPr>
        <p:spPr>
          <a:xfrm>
            <a:off x="11187645" y="6058224"/>
            <a:ext cx="731600" cy="524800"/>
          </a:xfrm>
          <a:prstGeom prst="rect">
            <a:avLst/>
          </a:prstGeom>
        </p:spPr>
        <p:txBody>
          <a:bodyPr wrap="square" lIns="91425" tIns="91425" rIns="91425" bIns="91425" anchor="ctr" anchorCtr="0">
            <a:noAutofit/>
          </a:bodyPr>
          <a:lstStyle/>
          <a:p>
            <a:fld id="{00000000-1234-1234-1234-123412341234}" type="slidenum">
              <a:rPr lang="fr" smtClean="0"/>
              <a:pPr/>
              <a:t>‹N°›</a:t>
            </a:fld>
            <a:endParaRPr lang="fr"/>
          </a:p>
        </p:txBody>
      </p:sp>
    </p:spTree>
    <p:extLst>
      <p:ext uri="{BB962C8B-B14F-4D97-AF65-F5344CB8AC3E}">
        <p14:creationId xmlns:p14="http://schemas.microsoft.com/office/powerpoint/2010/main" val="2240485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wrap="square" lIns="91425" tIns="91425" rIns="91425" bIns="91425" anchor="t" anchorCtr="0"/>
          <a:lstStyle>
            <a:lvl1pPr lvl="0">
              <a:spcBef>
                <a:spcPts val="0"/>
              </a:spcBef>
              <a:buClr>
                <a:schemeClr val="lt1"/>
              </a:buClr>
              <a:buSzPts val="2800"/>
              <a:buFont typeface="Nunito"/>
              <a:buNone/>
              <a:defRPr sz="2800">
                <a:solidFill>
                  <a:schemeClr val="lt1"/>
                </a:solidFill>
                <a:latin typeface="Nunito"/>
                <a:ea typeface="Nunito"/>
                <a:cs typeface="Nunito"/>
                <a:sym typeface="Nunito"/>
              </a:defRPr>
            </a:lvl1pPr>
            <a:lvl2pPr lvl="1">
              <a:spcBef>
                <a:spcPts val="0"/>
              </a:spcBef>
              <a:buClr>
                <a:schemeClr val="lt1"/>
              </a:buClr>
              <a:buSzPts val="2800"/>
              <a:buFont typeface="Nunito"/>
              <a:buNone/>
              <a:defRPr sz="2800">
                <a:solidFill>
                  <a:schemeClr val="lt1"/>
                </a:solidFill>
                <a:latin typeface="Nunito"/>
                <a:ea typeface="Nunito"/>
                <a:cs typeface="Nunito"/>
                <a:sym typeface="Nunito"/>
              </a:defRPr>
            </a:lvl2pPr>
            <a:lvl3pPr lvl="2">
              <a:spcBef>
                <a:spcPts val="0"/>
              </a:spcBef>
              <a:buClr>
                <a:schemeClr val="lt1"/>
              </a:buClr>
              <a:buSzPts val="2800"/>
              <a:buFont typeface="Nunito"/>
              <a:buNone/>
              <a:defRPr sz="2800">
                <a:solidFill>
                  <a:schemeClr val="lt1"/>
                </a:solidFill>
                <a:latin typeface="Nunito"/>
                <a:ea typeface="Nunito"/>
                <a:cs typeface="Nunito"/>
                <a:sym typeface="Nunito"/>
              </a:defRPr>
            </a:lvl3pPr>
            <a:lvl4pPr lvl="3">
              <a:spcBef>
                <a:spcPts val="0"/>
              </a:spcBef>
              <a:buClr>
                <a:schemeClr val="lt1"/>
              </a:buClr>
              <a:buSzPts val="2800"/>
              <a:buFont typeface="Nunito"/>
              <a:buNone/>
              <a:defRPr sz="2800">
                <a:solidFill>
                  <a:schemeClr val="lt1"/>
                </a:solidFill>
                <a:latin typeface="Nunito"/>
                <a:ea typeface="Nunito"/>
                <a:cs typeface="Nunito"/>
                <a:sym typeface="Nunito"/>
              </a:defRPr>
            </a:lvl4pPr>
            <a:lvl5pPr lvl="4">
              <a:spcBef>
                <a:spcPts val="0"/>
              </a:spcBef>
              <a:buClr>
                <a:schemeClr val="lt1"/>
              </a:buClr>
              <a:buSzPts val="2800"/>
              <a:buFont typeface="Nunito"/>
              <a:buNone/>
              <a:defRPr sz="2800">
                <a:solidFill>
                  <a:schemeClr val="lt1"/>
                </a:solidFill>
                <a:latin typeface="Nunito"/>
                <a:ea typeface="Nunito"/>
                <a:cs typeface="Nunito"/>
                <a:sym typeface="Nunito"/>
              </a:defRPr>
            </a:lvl5pPr>
            <a:lvl6pPr lvl="5">
              <a:spcBef>
                <a:spcPts val="0"/>
              </a:spcBef>
              <a:buClr>
                <a:schemeClr val="lt1"/>
              </a:buClr>
              <a:buSzPts val="2800"/>
              <a:buFont typeface="Nunito"/>
              <a:buNone/>
              <a:defRPr sz="2800">
                <a:solidFill>
                  <a:schemeClr val="lt1"/>
                </a:solidFill>
                <a:latin typeface="Nunito"/>
                <a:ea typeface="Nunito"/>
                <a:cs typeface="Nunito"/>
                <a:sym typeface="Nunito"/>
              </a:defRPr>
            </a:lvl6pPr>
            <a:lvl7pPr lvl="6">
              <a:spcBef>
                <a:spcPts val="0"/>
              </a:spcBef>
              <a:buClr>
                <a:schemeClr val="lt1"/>
              </a:buClr>
              <a:buSzPts val="2800"/>
              <a:buFont typeface="Nunito"/>
              <a:buNone/>
              <a:defRPr sz="2800">
                <a:solidFill>
                  <a:schemeClr val="lt1"/>
                </a:solidFill>
                <a:latin typeface="Nunito"/>
                <a:ea typeface="Nunito"/>
                <a:cs typeface="Nunito"/>
                <a:sym typeface="Nunito"/>
              </a:defRPr>
            </a:lvl7pPr>
            <a:lvl8pPr lvl="7">
              <a:spcBef>
                <a:spcPts val="0"/>
              </a:spcBef>
              <a:buClr>
                <a:schemeClr val="lt1"/>
              </a:buClr>
              <a:buSzPts val="2800"/>
              <a:buFont typeface="Nunito"/>
              <a:buNone/>
              <a:defRPr sz="2800">
                <a:solidFill>
                  <a:schemeClr val="lt1"/>
                </a:solidFill>
                <a:latin typeface="Nunito"/>
                <a:ea typeface="Nunito"/>
                <a:cs typeface="Nunito"/>
                <a:sym typeface="Nunito"/>
              </a:defRPr>
            </a:lvl8pPr>
            <a:lvl9pPr lvl="8">
              <a:spcBef>
                <a:spcPts val="0"/>
              </a:spcBef>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415600" y="1536633"/>
            <a:ext cx="11360800" cy="45216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3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11187645" y="6058224"/>
            <a:ext cx="731600" cy="524800"/>
          </a:xfrm>
          <a:prstGeom prst="rect">
            <a:avLst/>
          </a:prstGeom>
          <a:noFill/>
          <a:ln>
            <a:noFill/>
          </a:ln>
        </p:spPr>
        <p:txBody>
          <a:bodyPr wrap="square" lIns="91425" tIns="91425" rIns="91425" bIns="91425" anchor="ctr" anchorCtr="0">
            <a:noAutofit/>
          </a:bodyPr>
          <a:lstStyle/>
          <a:p>
            <a:pPr algn="r"/>
            <a:fld id="{00000000-1234-1234-1234-123412341234}" type="slidenum">
              <a:rPr lang="fr" sz="1333" smtClean="0">
                <a:solidFill>
                  <a:schemeClr val="dk2"/>
                </a:solidFill>
                <a:latin typeface="Nunito"/>
                <a:ea typeface="Nunito"/>
                <a:cs typeface="Nunito"/>
                <a:sym typeface="Nunito"/>
              </a:rPr>
              <a:pPr algn="r"/>
              <a:t>‹N°›</a:t>
            </a:fld>
            <a:endParaRPr lang="fr" sz="1333">
              <a:solidFill>
                <a:schemeClr val="dk2"/>
              </a:solidFill>
              <a:latin typeface="Nunito"/>
              <a:ea typeface="Nunito"/>
              <a:cs typeface="Nunito"/>
              <a:sym typeface="Nunito"/>
            </a:endParaRPr>
          </a:p>
        </p:txBody>
      </p:sp>
    </p:spTree>
    <p:extLst>
      <p:ext uri="{BB962C8B-B14F-4D97-AF65-F5344CB8AC3E}">
        <p14:creationId xmlns:p14="http://schemas.microsoft.com/office/powerpoint/2010/main" val="746717207"/>
      </p:ext>
    </p:extLst>
  </p:cSld>
  <p:clrMap bg1="lt1" tx1="dk1" bg2="dk2" tx2="lt2" accent1="accent1" accent2="accent2" accent3="accent3" accent4="accent4" accent5="accent5" accent6="accent6" hlink="hlink" folHlink="folHlink"/>
  <p:sldLayoutIdLst>
    <p:sldLayoutId id="2147483661" r:id="rId1"/>
    <p:sldLayoutId id="2147483668" r:id="rId2"/>
    <p:sldLayoutId id="214748366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christelle.baris@ac-bordeaux.fr"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006207" y="1304351"/>
            <a:ext cx="10179585" cy="2983805"/>
          </a:xfrm>
          <a:prstGeom prst="rect">
            <a:avLst/>
          </a:prstGeom>
          <a:ln w="9525" cap="flat" cmpd="sng">
            <a:solidFill>
              <a:srgbClr val="6AA84F"/>
            </a:solidFill>
            <a:prstDash val="solid"/>
            <a:round/>
            <a:headEnd type="none" w="med" len="med"/>
            <a:tailEnd type="none" w="med" len="med"/>
          </a:ln>
        </p:spPr>
        <p:txBody>
          <a:bodyPr wrap="square" lIns="121900" tIns="121900" rIns="121900" bIns="121900" anchor="ctr" anchorCtr="0">
            <a:noAutofit/>
          </a:bodyPr>
          <a:lstStyle/>
          <a:p>
            <a:r>
              <a:rPr lang="fr" b="1" dirty="0">
                <a:solidFill>
                  <a:srgbClr val="068E56"/>
                </a:solidFill>
                <a:effectLst/>
                <a:latin typeface="Arial Black" panose="020B0A04020102020204" pitchFamily="34" charset="0"/>
                <a:cs typeface="Andalus" pitchFamily="18" charset="-78"/>
              </a:rPr>
              <a:t>BTS Services et Prestations d</a:t>
            </a:r>
            <a:r>
              <a:rPr lang="fr-FR" b="1" dirty="0">
                <a:solidFill>
                  <a:srgbClr val="068E56"/>
                </a:solidFill>
                <a:effectLst/>
                <a:latin typeface="Arial Black" panose="020B0A04020102020204" pitchFamily="34" charset="0"/>
                <a:cs typeface="Andalus" pitchFamily="18" charset="-78"/>
              </a:rPr>
              <a:t>es</a:t>
            </a:r>
            <a:r>
              <a:rPr lang="fr" b="1" dirty="0">
                <a:solidFill>
                  <a:srgbClr val="068E56"/>
                </a:solidFill>
                <a:effectLst/>
                <a:latin typeface="Arial Black" panose="020B0A04020102020204" pitchFamily="34" charset="0"/>
                <a:cs typeface="Andalus" pitchFamily="18" charset="-78"/>
              </a:rPr>
              <a:t> secteur</a:t>
            </a:r>
            <a:r>
              <a:rPr lang="fr-FR" b="1" dirty="0">
                <a:solidFill>
                  <a:srgbClr val="068E56"/>
                </a:solidFill>
                <a:effectLst/>
                <a:latin typeface="Arial Black" panose="020B0A04020102020204" pitchFamily="34" charset="0"/>
                <a:cs typeface="Andalus" pitchFamily="18" charset="-78"/>
              </a:rPr>
              <a:t>s</a:t>
            </a:r>
            <a:r>
              <a:rPr lang="fr" b="1" dirty="0">
                <a:solidFill>
                  <a:srgbClr val="068E56"/>
                </a:solidFill>
                <a:effectLst/>
                <a:latin typeface="Arial Black" panose="020B0A04020102020204" pitchFamily="34" charset="0"/>
                <a:cs typeface="Andalus" pitchFamily="18" charset="-78"/>
              </a:rPr>
              <a:t> Sanitaire et Social.</a:t>
            </a:r>
          </a:p>
        </p:txBody>
      </p:sp>
      <p:sp>
        <p:nvSpPr>
          <p:cNvPr id="129" name="Shape 129"/>
          <p:cNvSpPr txBox="1">
            <a:spLocks noGrp="1"/>
          </p:cNvSpPr>
          <p:nvPr>
            <p:ph type="subTitle" idx="1"/>
          </p:nvPr>
        </p:nvSpPr>
        <p:spPr>
          <a:xfrm>
            <a:off x="2632982" y="4288168"/>
            <a:ext cx="7148400" cy="696800"/>
          </a:xfrm>
          <a:prstGeom prst="rect">
            <a:avLst/>
          </a:prstGeom>
        </p:spPr>
        <p:txBody>
          <a:bodyPr wrap="square" lIns="121900" tIns="121900" rIns="121900" bIns="121900" anchor="t" anchorCtr="0">
            <a:noAutofit/>
          </a:bodyPr>
          <a:lstStyle/>
          <a:p>
            <a:r>
              <a:rPr lang="fr" sz="2400" i="1" dirty="0">
                <a:solidFill>
                  <a:srgbClr val="0829C0"/>
                </a:solidFill>
                <a:latin typeface="Arial Narrow" panose="020B0606020202030204" pitchFamily="34" charset="0"/>
                <a:cs typeface="Andalus" pitchFamily="18" charset="-78"/>
              </a:rPr>
              <a:t>Jay de Beaufort - Périgueux (24)</a:t>
            </a:r>
          </a:p>
        </p:txBody>
      </p:sp>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pic>
        <p:nvPicPr>
          <p:cNvPr id="131" name="Shape 131"/>
          <p:cNvPicPr preferRelativeResize="0"/>
          <p:nvPr/>
        </p:nvPicPr>
        <p:blipFill>
          <a:blip r:embed="rId3">
            <a:alphaModFix/>
          </a:blip>
          <a:stretch>
            <a:fillRect/>
          </a:stretch>
        </p:blipFill>
        <p:spPr>
          <a:xfrm>
            <a:off x="9335037" y="4843567"/>
            <a:ext cx="1434840" cy="1390388"/>
          </a:xfrm>
          <a:prstGeom prst="rect">
            <a:avLst/>
          </a:prstGeom>
          <a:noFill/>
          <a:ln>
            <a:noFill/>
          </a:ln>
        </p:spPr>
      </p:pic>
      <p:sp>
        <p:nvSpPr>
          <p:cNvPr id="132" name="Shape 132"/>
          <p:cNvSpPr txBox="1"/>
          <p:nvPr/>
        </p:nvSpPr>
        <p:spPr>
          <a:xfrm>
            <a:off x="9335027" y="4676676"/>
            <a:ext cx="2041600" cy="2346000"/>
          </a:xfrm>
          <a:prstGeom prst="rect">
            <a:avLst/>
          </a:prstGeom>
          <a:noFill/>
          <a:ln>
            <a:noFill/>
          </a:ln>
        </p:spPr>
        <p:txBody>
          <a:bodyPr wrap="square" lIns="121900" tIns="121900" rIns="121900" bIns="121900" anchor="ctr" anchorCtr="0">
            <a:noAutofit/>
          </a:bodyPr>
          <a:lstStyle/>
          <a:p>
            <a:pPr defTabSz="1219170"/>
            <a:endParaRPr sz="1867" kern="0" dirty="0">
              <a:solidFill>
                <a:srgbClr val="000000"/>
              </a:solidFill>
              <a:latin typeface="Arial"/>
              <a:cs typeface="Arial"/>
              <a:sym typeface="Arial"/>
            </a:endParaRPr>
          </a:p>
        </p:txBody>
      </p:sp>
      <p:pic>
        <p:nvPicPr>
          <p:cNvPr id="133" name="Shape 133"/>
          <p:cNvPicPr preferRelativeResize="0"/>
          <p:nvPr/>
        </p:nvPicPr>
        <p:blipFill>
          <a:blip r:embed="rId4">
            <a:alphaModFix/>
          </a:blip>
          <a:stretch>
            <a:fillRect/>
          </a:stretch>
        </p:blipFill>
        <p:spPr>
          <a:xfrm>
            <a:off x="6902702" y="5298262"/>
            <a:ext cx="2152183" cy="998239"/>
          </a:xfrm>
          <a:prstGeom prst="rect">
            <a:avLst/>
          </a:prstGeom>
          <a:noFill/>
          <a:ln>
            <a:noFill/>
          </a:ln>
        </p:spPr>
      </p:pic>
      <p:pic>
        <p:nvPicPr>
          <p:cNvPr id="135" name="Shape 135" descr="nature[1]"/>
          <p:cNvPicPr preferRelativeResize="0"/>
          <p:nvPr/>
        </p:nvPicPr>
        <p:blipFill>
          <a:blip r:embed="rId5">
            <a:alphaModFix/>
          </a:blip>
          <a:stretch>
            <a:fillRect/>
          </a:stretch>
        </p:blipFill>
        <p:spPr>
          <a:xfrm>
            <a:off x="4858000" y="5076877"/>
            <a:ext cx="1582419" cy="1249775"/>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29" name="Shape 129"/>
          <p:cNvSpPr txBox="1">
            <a:spLocks noGrp="1"/>
          </p:cNvSpPr>
          <p:nvPr>
            <p:ph type="subTitle" idx="1"/>
          </p:nvPr>
        </p:nvSpPr>
        <p:spPr>
          <a:xfrm>
            <a:off x="703242" y="1454227"/>
            <a:ext cx="4045028" cy="1134737"/>
          </a:xfrm>
          <a:prstGeom prst="rect">
            <a:avLst/>
          </a:prstGeom>
        </p:spPr>
        <p:txBody>
          <a:bodyPr wrap="square" lIns="121900" tIns="121900" rIns="121900" bIns="121900" anchor="t" anchorCtr="0">
            <a:noAutofit/>
          </a:bodyPr>
          <a:lstStyle/>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Domaine 1 : Accompagnement et coordination du parcours de la personne au sein de la structure</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algn="l"/>
            <a:endParaRPr lang="fr" sz="2400" i="1" dirty="0">
              <a:solidFill>
                <a:srgbClr val="0B5394"/>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xmlns="" id="{BC1687FE-BF6A-1DF8-E68B-12E702668A75}"/>
              </a:ext>
            </a:extLst>
          </p:cNvPr>
          <p:cNvSpPr txBox="1"/>
          <p:nvPr/>
        </p:nvSpPr>
        <p:spPr>
          <a:xfrm>
            <a:off x="703242" y="4093434"/>
            <a:ext cx="4166213" cy="1200329"/>
          </a:xfrm>
          <a:prstGeom prst="rect">
            <a:avLst/>
          </a:prstGeom>
          <a:noFill/>
        </p:spPr>
        <p:txBody>
          <a:bodyPr wrap="square" rtlCol="0">
            <a:spAutoFit/>
          </a:bodyPr>
          <a:lstStyle/>
          <a:p>
            <a:r>
              <a:rPr lang="fr-FR" sz="1800" b="1" i="0" u="none" strike="noStrike" kern="1200" dirty="0">
                <a:solidFill>
                  <a:srgbClr val="000000"/>
                </a:solidFill>
                <a:effectLst/>
                <a:latin typeface="Arial" panose="020B0604020202020204" pitchFamily="34" charset="0"/>
                <a:cs typeface="Arial" panose="020B0604020202020204" pitchFamily="34" charset="0"/>
              </a:rPr>
              <a:t>Domaine 2 : Participation aux projets et à la démarche qualité de la structure </a:t>
            </a:r>
            <a:endParaRPr lang="fr-FR" sz="1800" b="0" i="0" u="none" strike="noStrike" dirty="0">
              <a:effectLs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xmlns="" id="{41609E19-49B1-305B-8B21-F11D82CFACCA}"/>
              </a:ext>
            </a:extLst>
          </p:cNvPr>
          <p:cNvSpPr txBox="1"/>
          <p:nvPr/>
        </p:nvSpPr>
        <p:spPr>
          <a:xfrm>
            <a:off x="7094863" y="1498295"/>
            <a:ext cx="3960567" cy="923330"/>
          </a:xfrm>
          <a:prstGeom prst="rect">
            <a:avLst/>
          </a:prstGeom>
          <a:noFill/>
        </p:spPr>
        <p:txBody>
          <a:bodyPr wrap="square" rtlCol="0">
            <a:spAutoFit/>
          </a:bodyPr>
          <a:lstStyle/>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Domaine 3 : Contribution à la mise en œuvre de la politique de la structure sur le territoire </a:t>
            </a:r>
            <a:endParaRPr lang="fr-FR" sz="1800" b="0" i="0" u="none" strike="noStrike" dirty="0">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xmlns="" id="{EE7BC361-48EA-6AED-5D4A-68CE16EB3950}"/>
              </a:ext>
            </a:extLst>
          </p:cNvPr>
          <p:cNvSpPr txBox="1"/>
          <p:nvPr/>
        </p:nvSpPr>
        <p:spPr>
          <a:xfrm>
            <a:off x="7183913" y="4221547"/>
            <a:ext cx="4166213" cy="646331"/>
          </a:xfrm>
          <a:prstGeom prst="rect">
            <a:avLst/>
          </a:prstGeom>
          <a:noFill/>
        </p:spPr>
        <p:txBody>
          <a:bodyPr wrap="square" rtlCol="0">
            <a:spAutoFit/>
          </a:bodyPr>
          <a:lstStyle/>
          <a:p>
            <a:pPr marL="0" algn="l" rtl="0" eaLnBrk="1" fontAlgn="t" latinLnBrk="0" hangingPunct="1">
              <a:spcBef>
                <a:spcPts val="0"/>
              </a:spcBef>
              <a:spcAft>
                <a:spcPts val="0"/>
              </a:spcAft>
            </a:pPr>
            <a:r>
              <a:rPr lang="fr-FR" sz="1800" b="1" i="0" u="none" strike="noStrike" kern="1200" dirty="0">
                <a:solidFill>
                  <a:schemeClr val="bg1"/>
                </a:solidFill>
                <a:effectLst/>
                <a:latin typeface="Arial" panose="020B0604020202020204" pitchFamily="34" charset="0"/>
                <a:cs typeface="Arial" panose="020B0604020202020204" pitchFamily="34" charset="0"/>
              </a:rPr>
              <a:t>Domaine 4 : Collaboration à la gestion de la structure et du service</a:t>
            </a:r>
            <a:endParaRPr lang="fr-FR" sz="1800" b="0" i="0" u="none" strike="noStrike" dirty="0">
              <a:solidFill>
                <a:schemeClr val="bg1"/>
              </a:solidFill>
              <a:effectLst/>
              <a:latin typeface="Arial" panose="020B0604020202020204" pitchFamily="34" charset="0"/>
              <a:cs typeface="Arial" panose="020B0604020202020204" pitchFamily="34" charset="0"/>
            </a:endParaRPr>
          </a:p>
        </p:txBody>
      </p:sp>
      <p:sp>
        <p:nvSpPr>
          <p:cNvPr id="5" name="Shape 128">
            <a:extLst>
              <a:ext uri="{FF2B5EF4-FFF2-40B4-BE49-F238E27FC236}">
                <a16:creationId xmlns:a16="http://schemas.microsoft.com/office/drawing/2014/main" xmlns="" id="{EA1703BD-B077-C9DA-2B47-D85EF2263999}"/>
              </a:ext>
            </a:extLst>
          </p:cNvPr>
          <p:cNvSpPr txBox="1">
            <a:spLocks/>
          </p:cNvSpPr>
          <p:nvPr/>
        </p:nvSpPr>
        <p:spPr>
          <a:xfrm>
            <a:off x="3765016" y="2421625"/>
            <a:ext cx="5310130" cy="1696598"/>
          </a:xfrm>
          <a:prstGeom prst="rect">
            <a:avLst/>
          </a:prstGeom>
          <a:noFill/>
          <a:ln w="9525" cap="flat" cmpd="sng">
            <a:solidFill>
              <a:srgbClr val="6AA84F"/>
            </a:solidFill>
            <a:prstDash val="solid"/>
            <a:round/>
            <a:headEnd type="none" w="med" len="med"/>
            <a:tailEnd type="none" w="med" len="med"/>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800"/>
              <a:buFont typeface="Nunito"/>
              <a:buNone/>
              <a:defRPr sz="5067" b="0" i="0" u="none" strike="noStrike" cap="none">
                <a:solidFill>
                  <a:schemeClr val="lt1"/>
                </a:solidFill>
                <a:latin typeface="Nunito"/>
                <a:ea typeface="Nunito"/>
                <a:cs typeface="Nunito"/>
                <a:sym typeface="Nunito"/>
              </a:defRPr>
            </a:lvl1pPr>
            <a:lvl2pPr lvl="1" algn="ctr">
              <a:spcBef>
                <a:spcPts val="0"/>
              </a:spcBef>
              <a:buClr>
                <a:schemeClr val="lt1"/>
              </a:buClr>
              <a:buSzPts val="3800"/>
              <a:buFont typeface="Nunito"/>
              <a:buNone/>
              <a:defRPr sz="5067">
                <a:solidFill>
                  <a:schemeClr val="lt1"/>
                </a:solidFill>
                <a:latin typeface="Nunito"/>
                <a:ea typeface="Nunito"/>
                <a:cs typeface="Nunito"/>
                <a:sym typeface="Nunito"/>
              </a:defRPr>
            </a:lvl2pPr>
            <a:lvl3pPr lvl="2" algn="ctr">
              <a:spcBef>
                <a:spcPts val="0"/>
              </a:spcBef>
              <a:buClr>
                <a:schemeClr val="lt1"/>
              </a:buClr>
              <a:buSzPts val="3800"/>
              <a:buFont typeface="Nunito"/>
              <a:buNone/>
              <a:defRPr sz="5067">
                <a:solidFill>
                  <a:schemeClr val="lt1"/>
                </a:solidFill>
                <a:latin typeface="Nunito"/>
                <a:ea typeface="Nunito"/>
                <a:cs typeface="Nunito"/>
                <a:sym typeface="Nunito"/>
              </a:defRPr>
            </a:lvl3pPr>
            <a:lvl4pPr lvl="3" algn="ctr">
              <a:spcBef>
                <a:spcPts val="0"/>
              </a:spcBef>
              <a:buClr>
                <a:schemeClr val="lt1"/>
              </a:buClr>
              <a:buSzPts val="3800"/>
              <a:buFont typeface="Nunito"/>
              <a:buNone/>
              <a:defRPr sz="5067">
                <a:solidFill>
                  <a:schemeClr val="lt1"/>
                </a:solidFill>
                <a:latin typeface="Nunito"/>
                <a:ea typeface="Nunito"/>
                <a:cs typeface="Nunito"/>
                <a:sym typeface="Nunito"/>
              </a:defRPr>
            </a:lvl4pPr>
            <a:lvl5pPr lvl="4" algn="ctr">
              <a:spcBef>
                <a:spcPts val="0"/>
              </a:spcBef>
              <a:buClr>
                <a:schemeClr val="lt1"/>
              </a:buClr>
              <a:buSzPts val="3800"/>
              <a:buFont typeface="Nunito"/>
              <a:buNone/>
              <a:defRPr sz="5067">
                <a:solidFill>
                  <a:schemeClr val="lt1"/>
                </a:solidFill>
                <a:latin typeface="Nunito"/>
                <a:ea typeface="Nunito"/>
                <a:cs typeface="Nunito"/>
                <a:sym typeface="Nunito"/>
              </a:defRPr>
            </a:lvl5pPr>
            <a:lvl6pPr lvl="5" algn="ctr">
              <a:spcBef>
                <a:spcPts val="0"/>
              </a:spcBef>
              <a:buClr>
                <a:schemeClr val="lt1"/>
              </a:buClr>
              <a:buSzPts val="3800"/>
              <a:buFont typeface="Nunito"/>
              <a:buNone/>
              <a:defRPr sz="5067">
                <a:solidFill>
                  <a:schemeClr val="lt1"/>
                </a:solidFill>
                <a:latin typeface="Nunito"/>
                <a:ea typeface="Nunito"/>
                <a:cs typeface="Nunito"/>
                <a:sym typeface="Nunito"/>
              </a:defRPr>
            </a:lvl6pPr>
            <a:lvl7pPr lvl="6" algn="ctr">
              <a:spcBef>
                <a:spcPts val="0"/>
              </a:spcBef>
              <a:buClr>
                <a:schemeClr val="lt1"/>
              </a:buClr>
              <a:buSzPts val="3800"/>
              <a:buFont typeface="Nunito"/>
              <a:buNone/>
              <a:defRPr sz="5067">
                <a:solidFill>
                  <a:schemeClr val="lt1"/>
                </a:solidFill>
                <a:latin typeface="Nunito"/>
                <a:ea typeface="Nunito"/>
                <a:cs typeface="Nunito"/>
                <a:sym typeface="Nunito"/>
              </a:defRPr>
            </a:lvl7pPr>
            <a:lvl8pPr lvl="7" algn="ctr">
              <a:spcBef>
                <a:spcPts val="0"/>
              </a:spcBef>
              <a:buClr>
                <a:schemeClr val="lt1"/>
              </a:buClr>
              <a:buSzPts val="3800"/>
              <a:buFont typeface="Nunito"/>
              <a:buNone/>
              <a:defRPr sz="5067">
                <a:solidFill>
                  <a:schemeClr val="lt1"/>
                </a:solidFill>
                <a:latin typeface="Nunito"/>
                <a:ea typeface="Nunito"/>
                <a:cs typeface="Nunito"/>
                <a:sym typeface="Nunito"/>
              </a:defRPr>
            </a:lvl8pPr>
            <a:lvl9pPr lvl="8" algn="ctr">
              <a:spcBef>
                <a:spcPts val="0"/>
              </a:spcBef>
              <a:buClr>
                <a:schemeClr val="lt1"/>
              </a:buClr>
              <a:buSzPts val="3800"/>
              <a:buFont typeface="Nunito"/>
              <a:buNone/>
              <a:defRPr sz="5067">
                <a:solidFill>
                  <a:schemeClr val="lt1"/>
                </a:solidFill>
                <a:latin typeface="Nunito"/>
                <a:ea typeface="Nunito"/>
                <a:cs typeface="Nunito"/>
                <a:sym typeface="Nunito"/>
              </a:defRPr>
            </a:lvl9pPr>
          </a:lstStyle>
          <a:p>
            <a:r>
              <a:rPr lang="fr-FR" sz="2800" b="1" kern="0" dirty="0">
                <a:solidFill>
                  <a:srgbClr val="068E56"/>
                </a:solidFill>
                <a:latin typeface="Arial" panose="020B0604020202020204" pitchFamily="34" charset="0"/>
                <a:cs typeface="Arial" panose="020B0604020202020204" pitchFamily="34" charset="0"/>
              </a:rPr>
              <a:t>Les 4 domaines d’activités</a:t>
            </a:r>
            <a:br>
              <a:rPr lang="fr-FR" sz="2800" b="1" kern="0" dirty="0">
                <a:solidFill>
                  <a:srgbClr val="068E56"/>
                </a:solidFill>
                <a:latin typeface="Arial" panose="020B0604020202020204" pitchFamily="34" charset="0"/>
                <a:cs typeface="Arial" panose="020B0604020202020204" pitchFamily="34" charset="0"/>
              </a:rPr>
            </a:br>
            <a:r>
              <a:rPr lang="fr-FR" sz="2800" b="1" kern="0" dirty="0">
                <a:solidFill>
                  <a:srgbClr val="068E56"/>
                </a:solidFill>
                <a:latin typeface="Arial" panose="020B0604020202020204" pitchFamily="34" charset="0"/>
                <a:cs typeface="Arial" panose="020B0604020202020204" pitchFamily="34" charset="0"/>
              </a:rPr>
              <a:t>du titulaire du BTS  </a:t>
            </a:r>
            <a:endParaRPr lang="fr" sz="2800" b="1" kern="0" dirty="0">
              <a:solidFill>
                <a:srgbClr val="068E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6931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3" name="Sous-titre 2">
            <a:extLst>
              <a:ext uri="{FF2B5EF4-FFF2-40B4-BE49-F238E27FC236}">
                <a16:creationId xmlns:a16="http://schemas.microsoft.com/office/drawing/2014/main" xmlns="" id="{E8DA0DC9-9C1F-7652-FBCE-0B26E92EBC95}"/>
              </a:ext>
            </a:extLst>
          </p:cNvPr>
          <p:cNvSpPr>
            <a:spLocks noGrp="1"/>
          </p:cNvSpPr>
          <p:nvPr>
            <p:ph type="subTitle" idx="1"/>
          </p:nvPr>
        </p:nvSpPr>
        <p:spPr>
          <a:xfrm>
            <a:off x="1729119" y="1972019"/>
            <a:ext cx="7602167" cy="1327860"/>
          </a:xfrm>
        </p:spPr>
        <p:txBody>
          <a:bodyPr/>
          <a:lstStyle/>
          <a:p>
            <a:r>
              <a:rPr lang="fr-FR" sz="9600" b="1" i="0" dirty="0">
                <a:ln>
                  <a:noFill/>
                </a:ln>
                <a:solidFill>
                  <a:srgbClr val="051B80"/>
                </a:solidFill>
                <a:latin typeface="Arial"/>
              </a:rPr>
              <a:t>Les  cours</a:t>
            </a:r>
            <a:endParaRPr lang="fr-FR" sz="9600" dirty="0"/>
          </a:p>
        </p:txBody>
      </p:sp>
      <p:pic>
        <p:nvPicPr>
          <p:cNvPr id="2" name="Image 1">
            <a:extLst>
              <a:ext uri="{FF2B5EF4-FFF2-40B4-BE49-F238E27FC236}">
                <a16:creationId xmlns:a16="http://schemas.microsoft.com/office/drawing/2014/main" xmlns="" id="{88675023-68E9-53D2-2086-F0F6A81D44BE}"/>
              </a:ext>
            </a:extLst>
          </p:cNvPr>
          <p:cNvPicPr>
            <a:picLocks noChangeAspect="1"/>
          </p:cNvPicPr>
          <p:nvPr/>
        </p:nvPicPr>
        <p:blipFill>
          <a:blip r:embed="rId3"/>
          <a:stretch>
            <a:fillRect/>
          </a:stretch>
        </p:blipFill>
        <p:spPr>
          <a:xfrm>
            <a:off x="8877520" y="4586652"/>
            <a:ext cx="2621507" cy="1694835"/>
          </a:xfrm>
          <a:prstGeom prst="rect">
            <a:avLst/>
          </a:prstGeom>
        </p:spPr>
      </p:pic>
    </p:spTree>
    <p:extLst>
      <p:ext uri="{BB962C8B-B14F-4D97-AF65-F5344CB8AC3E}">
        <p14:creationId xmlns:p14="http://schemas.microsoft.com/office/powerpoint/2010/main" val="23563479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3" name="Sous-titre 2">
            <a:extLst>
              <a:ext uri="{FF2B5EF4-FFF2-40B4-BE49-F238E27FC236}">
                <a16:creationId xmlns:a16="http://schemas.microsoft.com/office/drawing/2014/main" xmlns="" id="{E8DA0DC9-9C1F-7652-FBCE-0B26E92EBC95}"/>
              </a:ext>
            </a:extLst>
          </p:cNvPr>
          <p:cNvSpPr>
            <a:spLocks noGrp="1"/>
          </p:cNvSpPr>
          <p:nvPr>
            <p:ph type="subTitle" idx="1"/>
          </p:nvPr>
        </p:nvSpPr>
        <p:spPr>
          <a:xfrm>
            <a:off x="2808887" y="570080"/>
            <a:ext cx="6910330" cy="999436"/>
          </a:xfrm>
        </p:spPr>
        <p:txBody>
          <a:bodyPr/>
          <a:lstStyle/>
          <a:p>
            <a:r>
              <a:rPr lang="fr-FR" sz="2800" b="1" dirty="0">
                <a:solidFill>
                  <a:srgbClr val="0829C0"/>
                </a:solidFill>
                <a:latin typeface="Arial" panose="020B0604020202020204" pitchFamily="34" charset="0"/>
                <a:cs typeface="Arial" panose="020B0604020202020204" pitchFamily="34" charset="0"/>
              </a:rPr>
              <a:t>Un enseignement professionnel regroupé par bloc de compétences </a:t>
            </a:r>
          </a:p>
        </p:txBody>
      </p:sp>
      <p:sp>
        <p:nvSpPr>
          <p:cNvPr id="6" name="ZoneTexte 5">
            <a:extLst>
              <a:ext uri="{FF2B5EF4-FFF2-40B4-BE49-F238E27FC236}">
                <a16:creationId xmlns:a16="http://schemas.microsoft.com/office/drawing/2014/main" xmlns="" id="{F23E7EB4-AD1B-7D19-A068-8F7F148B5AFE}"/>
              </a:ext>
            </a:extLst>
          </p:cNvPr>
          <p:cNvSpPr txBox="1"/>
          <p:nvPr/>
        </p:nvSpPr>
        <p:spPr>
          <a:xfrm>
            <a:off x="604342" y="4951836"/>
            <a:ext cx="4915108" cy="523220"/>
          </a:xfrm>
          <a:prstGeom prst="rect">
            <a:avLst/>
          </a:prstGeom>
          <a:noFill/>
        </p:spPr>
        <p:txBody>
          <a:bodyPr wrap="square">
            <a:spAutoFit/>
          </a:bodyPr>
          <a:lstStyle/>
          <a:p>
            <a:r>
              <a:rPr lang="fr-FR" sz="2800" b="1" dirty="0">
                <a:solidFill>
                  <a:srgbClr val="0829C0"/>
                </a:solidFill>
                <a:latin typeface="Arial" panose="020B0604020202020204" pitchFamily="34" charset="0"/>
                <a:cs typeface="Arial" panose="020B0604020202020204" pitchFamily="34" charset="0"/>
              </a:rPr>
              <a:t>et un enseignement général</a:t>
            </a:r>
            <a:endParaRPr lang="fr-FR" sz="2800" dirty="0">
              <a:solidFill>
                <a:srgbClr val="0829C0"/>
              </a:solidFill>
            </a:endParaRPr>
          </a:p>
        </p:txBody>
      </p:sp>
      <p:sp>
        <p:nvSpPr>
          <p:cNvPr id="7" name="ZoneTexte 6">
            <a:extLst>
              <a:ext uri="{FF2B5EF4-FFF2-40B4-BE49-F238E27FC236}">
                <a16:creationId xmlns:a16="http://schemas.microsoft.com/office/drawing/2014/main" xmlns="" id="{5988851A-6505-A011-B9F6-E869644721ED}"/>
              </a:ext>
            </a:extLst>
          </p:cNvPr>
          <p:cNvSpPr txBox="1"/>
          <p:nvPr/>
        </p:nvSpPr>
        <p:spPr>
          <a:xfrm>
            <a:off x="455388" y="1822904"/>
            <a:ext cx="4034790" cy="2145268"/>
          </a:xfrm>
          <a:prstGeom prst="roundRect">
            <a:avLst/>
          </a:prstGeom>
          <a:solidFill>
            <a:schemeClr val="accent4">
              <a:lumMod val="60000"/>
              <a:lumOff val="40000"/>
            </a:schemeClr>
          </a:solidFill>
          <a:ln>
            <a:solidFill>
              <a:srgbClr val="068E56"/>
            </a:solidFill>
          </a:ln>
        </p:spPr>
        <p:txBody>
          <a:bodyPr wrap="square" rtlCol="0">
            <a:spAutoFit/>
          </a:bodyPr>
          <a:lstStyle/>
          <a:p>
            <a:pPr marL="0" algn="l" rtl="0" eaLnBrk="1" fontAlgn="t" latinLnBrk="0" hangingPunct="1">
              <a:spcBef>
                <a:spcPts val="0"/>
              </a:spcBef>
              <a:spcAft>
                <a:spcPts val="0"/>
              </a:spcAft>
            </a:pPr>
            <a:r>
              <a:rPr lang="fr-FR" sz="1600" b="1" i="0" u="none" strike="noStrike" kern="1200" dirty="0">
                <a:solidFill>
                  <a:srgbClr val="0829C0"/>
                </a:solidFill>
                <a:effectLst/>
                <a:latin typeface="Arial" panose="020B0604020202020204" pitchFamily="34" charset="0"/>
                <a:cs typeface="Arial" panose="020B0604020202020204" pitchFamily="34" charset="0"/>
              </a:rPr>
              <a:t>BC 1: Accompagnement et coordination du parcours de la personne au sein de la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Accueil et accompagnement de la personne dans son parcours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Mise en œuvre et suivi de la logistique administrative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Coordination, animation et encadrement des équipes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Développement de la relation client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rPr>
              <a:t>Mise en œuvre d’une veille </a:t>
            </a:r>
            <a:r>
              <a:rPr kumimoji="0" lang="fr-FR"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documentaire</a:t>
            </a:r>
          </a:p>
        </p:txBody>
      </p:sp>
      <p:sp>
        <p:nvSpPr>
          <p:cNvPr id="9" name="ZoneTexte 8">
            <a:extLst>
              <a:ext uri="{FF2B5EF4-FFF2-40B4-BE49-F238E27FC236}">
                <a16:creationId xmlns:a16="http://schemas.microsoft.com/office/drawing/2014/main" xmlns="" id="{35ECB092-87FA-BB18-5F62-299846A397B8}"/>
              </a:ext>
            </a:extLst>
          </p:cNvPr>
          <p:cNvSpPr txBox="1"/>
          <p:nvPr/>
        </p:nvSpPr>
        <p:spPr>
          <a:xfrm>
            <a:off x="4583980" y="1610692"/>
            <a:ext cx="4368186" cy="1055608"/>
          </a:xfrm>
          <a:prstGeom prst="roundRect">
            <a:avLst/>
          </a:prstGeom>
          <a:solidFill>
            <a:schemeClr val="accent4">
              <a:lumMod val="60000"/>
              <a:lumOff val="40000"/>
            </a:schemeClr>
          </a:solidFill>
          <a:ln>
            <a:solidFill>
              <a:srgbClr val="068E56"/>
            </a:solidFill>
          </a:ln>
        </p:spPr>
        <p:txBody>
          <a:bodyPr wrap="square" rtlCol="0">
            <a:spAutoFit/>
          </a:bodyPr>
          <a:lstStyle/>
          <a:p>
            <a:r>
              <a:rPr lang="fr-FR" sz="1600" b="1" i="0" u="none" strike="noStrike" kern="1200" dirty="0">
                <a:solidFill>
                  <a:srgbClr val="0829C0"/>
                </a:solidFill>
                <a:effectLst/>
                <a:latin typeface="Arial" panose="020B0604020202020204" pitchFamily="34" charset="0"/>
                <a:cs typeface="Arial" panose="020B0604020202020204" pitchFamily="34" charset="0"/>
              </a:rPr>
              <a:t>BC 2 : Participation aux projets et à la démarche qualité de la structure </a:t>
            </a:r>
          </a:p>
          <a:p>
            <a:r>
              <a:rPr lang="fr-FR" sz="1200" kern="1200" dirty="0">
                <a:solidFill>
                  <a:schemeClr val="bg1"/>
                </a:solidFill>
                <a:effectLst/>
                <a:latin typeface="Arial" panose="020B0604020202020204" pitchFamily="34" charset="0"/>
                <a:cs typeface="Arial" panose="020B0604020202020204" pitchFamily="34" charset="0"/>
              </a:rPr>
              <a:t>Conception et mise en œuvre d’une démarche de projet</a:t>
            </a:r>
          </a:p>
          <a:p>
            <a:r>
              <a:rPr lang="fr-FR" sz="1200" kern="1200" dirty="0">
                <a:solidFill>
                  <a:schemeClr val="bg1"/>
                </a:solidFill>
                <a:effectLst/>
                <a:latin typeface="Arial" panose="020B0604020202020204" pitchFamily="34" charset="0"/>
                <a:cs typeface="Arial" panose="020B0604020202020204" pitchFamily="34" charset="0"/>
              </a:rPr>
              <a:t>Participation à la mise en œuvre d’une démarche qualité</a:t>
            </a:r>
            <a:endParaRPr lang="fr-FR" sz="1200"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xmlns="" id="{C650E3CD-7CEA-FF68-1BA7-3F4C60C7E1CE}"/>
              </a:ext>
            </a:extLst>
          </p:cNvPr>
          <p:cNvSpPr txBox="1"/>
          <p:nvPr/>
        </p:nvSpPr>
        <p:spPr>
          <a:xfrm>
            <a:off x="4710929" y="2736434"/>
            <a:ext cx="3591498" cy="2145268"/>
          </a:xfrm>
          <a:prstGeom prst="roundRect">
            <a:avLst/>
          </a:prstGeom>
          <a:solidFill>
            <a:schemeClr val="accent4">
              <a:lumMod val="60000"/>
              <a:lumOff val="40000"/>
            </a:schemeClr>
          </a:solidFill>
          <a:ln>
            <a:solidFill>
              <a:srgbClr val="068E56"/>
            </a:solidFill>
          </a:ln>
        </p:spPr>
        <p:txBody>
          <a:bodyPr wrap="square" rtlCol="0">
            <a:spAutoFit/>
          </a:bodyPr>
          <a:lstStyle/>
          <a:p>
            <a:r>
              <a:rPr lang="fr-FR" sz="1600" b="1" i="0" u="none" strike="noStrike" kern="1200" dirty="0">
                <a:solidFill>
                  <a:srgbClr val="0829C0"/>
                </a:solidFill>
                <a:effectLst/>
                <a:latin typeface="Arial" panose="020B0604020202020204" pitchFamily="34" charset="0"/>
                <a:cs typeface="Arial" panose="020B0604020202020204" pitchFamily="34" charset="0"/>
              </a:rPr>
              <a:t>BC 3 : Contribution à la mise en œuvre de la politique de la structure sur le territoire </a:t>
            </a:r>
          </a:p>
          <a:p>
            <a:r>
              <a:rPr lang="fr-FR" sz="1200" kern="1200" dirty="0">
                <a:solidFill>
                  <a:schemeClr val="bg1"/>
                </a:solidFill>
                <a:effectLst/>
                <a:latin typeface="Arial" panose="020B0604020202020204" pitchFamily="34" charset="0"/>
                <a:cs typeface="Arial" panose="020B0604020202020204" pitchFamily="34" charset="0"/>
              </a:rPr>
              <a:t>Identification des besoins et des demandes de populations sur un territoire</a:t>
            </a:r>
          </a:p>
          <a:p>
            <a:r>
              <a:rPr lang="fr-FR" sz="1200" kern="1200" dirty="0">
                <a:solidFill>
                  <a:schemeClr val="bg1"/>
                </a:solidFill>
                <a:effectLst/>
                <a:latin typeface="Arial" panose="020B0604020202020204" pitchFamily="34" charset="0"/>
                <a:cs typeface="Arial" panose="020B0604020202020204" pitchFamily="34" charset="0"/>
              </a:rPr>
              <a:t>Identification de la place de la structure dans la déclinaison des politiques publiques</a:t>
            </a:r>
          </a:p>
          <a:p>
            <a:r>
              <a:rPr lang="fr-FR" sz="1200" kern="1200" dirty="0">
                <a:solidFill>
                  <a:schemeClr val="bg1"/>
                </a:solidFill>
                <a:effectLst/>
                <a:latin typeface="Arial" panose="020B0604020202020204" pitchFamily="34" charset="0"/>
                <a:cs typeface="Arial" panose="020B0604020202020204" pitchFamily="34" charset="0"/>
              </a:rPr>
              <a:t>Participation à la mise en place de réponses adaptées à un type de public </a:t>
            </a:r>
            <a:endParaRPr lang="fr-FR" sz="1200"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xmlns="" id="{2B39DDFD-26DB-C094-4BF0-7CD55A4C2F9B}"/>
              </a:ext>
            </a:extLst>
          </p:cNvPr>
          <p:cNvSpPr txBox="1"/>
          <p:nvPr/>
        </p:nvSpPr>
        <p:spPr>
          <a:xfrm>
            <a:off x="9004429" y="1943873"/>
            <a:ext cx="2732183" cy="2553891"/>
          </a:xfrm>
          <a:prstGeom prst="roundRect">
            <a:avLst/>
          </a:prstGeom>
          <a:solidFill>
            <a:schemeClr val="accent4">
              <a:lumMod val="60000"/>
              <a:lumOff val="40000"/>
            </a:schemeClr>
          </a:solidFill>
          <a:ln>
            <a:solidFill>
              <a:srgbClr val="068E56"/>
            </a:solidFill>
          </a:ln>
        </p:spPr>
        <p:txBody>
          <a:bodyPr wrap="square" rtlCol="0">
            <a:spAutoFit/>
          </a:bodyPr>
          <a:lstStyle/>
          <a:p>
            <a:r>
              <a:rPr lang="fr-FR" sz="1600" b="1" i="0" u="none" strike="noStrike" kern="1200" dirty="0">
                <a:solidFill>
                  <a:schemeClr val="accent6">
                    <a:lumMod val="75000"/>
                  </a:schemeClr>
                </a:solidFill>
                <a:effectLst/>
                <a:latin typeface="Arial" panose="020B0604020202020204" pitchFamily="34" charset="0"/>
                <a:cs typeface="Arial" panose="020B0604020202020204" pitchFamily="34" charset="0"/>
              </a:rPr>
              <a:t>BC 4 : Collaboration à la gestion de la structure et du service</a:t>
            </a:r>
          </a:p>
          <a:p>
            <a:r>
              <a:rPr lang="fr-FR" sz="1200" kern="1200" dirty="0">
                <a:solidFill>
                  <a:schemeClr val="bg1"/>
                </a:solidFill>
                <a:effectLst/>
                <a:latin typeface="Arial" panose="020B0604020202020204" pitchFamily="34" charset="0"/>
                <a:cs typeface="Arial" panose="020B0604020202020204" pitchFamily="34" charset="0"/>
              </a:rPr>
              <a:t>Appui à la logistique financière</a:t>
            </a:r>
          </a:p>
          <a:p>
            <a:r>
              <a:rPr lang="fr-FR" sz="1200" kern="1200" dirty="0">
                <a:solidFill>
                  <a:schemeClr val="bg1"/>
                </a:solidFill>
                <a:effectLst/>
                <a:latin typeface="Arial" panose="020B0604020202020204" pitchFamily="34" charset="0"/>
                <a:cs typeface="Arial" panose="020B0604020202020204" pitchFamily="34" charset="0"/>
              </a:rPr>
              <a:t>Participation au recrutement de personnel</a:t>
            </a:r>
          </a:p>
          <a:p>
            <a:r>
              <a:rPr lang="fr-FR" sz="1200" kern="1200" dirty="0">
                <a:solidFill>
                  <a:schemeClr val="bg1"/>
                </a:solidFill>
                <a:effectLst/>
                <a:latin typeface="Arial" panose="020B0604020202020204" pitchFamily="34" charset="0"/>
                <a:cs typeface="Arial" panose="020B0604020202020204" pitchFamily="34" charset="0"/>
              </a:rPr>
              <a:t>Accompagnement</a:t>
            </a:r>
            <a:r>
              <a:rPr lang="fr-FR" sz="1200" b="1" kern="1200" dirty="0">
                <a:solidFill>
                  <a:schemeClr val="bg1"/>
                </a:solidFill>
                <a:effectLst/>
                <a:latin typeface="Arial" panose="020B0604020202020204" pitchFamily="34" charset="0"/>
                <a:cs typeface="Arial" panose="020B0604020202020204" pitchFamily="34" charset="0"/>
              </a:rPr>
              <a:t> </a:t>
            </a:r>
            <a:r>
              <a:rPr lang="fr-FR" sz="1200" kern="1200" dirty="0">
                <a:solidFill>
                  <a:schemeClr val="bg1"/>
                </a:solidFill>
                <a:effectLst/>
                <a:latin typeface="Arial" panose="020B0604020202020204" pitchFamily="34" charset="0"/>
                <a:cs typeface="Arial" panose="020B0604020202020204" pitchFamily="34" charset="0"/>
              </a:rPr>
              <a:t>de l’évolution des compétences et des conditions</a:t>
            </a:r>
            <a:r>
              <a:rPr lang="fr-FR" sz="1200" kern="1200" baseline="0" dirty="0">
                <a:solidFill>
                  <a:schemeClr val="bg1"/>
                </a:solidFill>
                <a:effectLst/>
                <a:latin typeface="Arial" panose="020B0604020202020204" pitchFamily="34" charset="0"/>
                <a:cs typeface="Arial" panose="020B0604020202020204" pitchFamily="34" charset="0"/>
              </a:rPr>
              <a:t> de travail </a:t>
            </a:r>
            <a:r>
              <a:rPr lang="fr-FR" sz="1200" kern="1200" dirty="0">
                <a:solidFill>
                  <a:schemeClr val="bg1"/>
                </a:solidFill>
                <a:effectLst/>
                <a:latin typeface="Arial" panose="020B0604020202020204" pitchFamily="34" charset="0"/>
                <a:cs typeface="Arial" panose="020B0604020202020204" pitchFamily="34" charset="0"/>
              </a:rPr>
              <a:t>liées à de nouvelles organisations, de nouvelles technologies</a:t>
            </a:r>
            <a:endParaRPr lang="fr-FR" sz="1200" dirty="0">
              <a:latin typeface="Arial" panose="020B0604020202020204" pitchFamily="34" charset="0"/>
              <a:cs typeface="Arial" panose="020B0604020202020204" pitchFamily="34" charset="0"/>
            </a:endParaRPr>
          </a:p>
        </p:txBody>
      </p:sp>
      <p:sp>
        <p:nvSpPr>
          <p:cNvPr id="12" name="Google Shape;171;p7">
            <a:extLst>
              <a:ext uri="{FF2B5EF4-FFF2-40B4-BE49-F238E27FC236}">
                <a16:creationId xmlns:a16="http://schemas.microsoft.com/office/drawing/2014/main" xmlns="" id="{91858E17-9088-FF72-A245-AD81F67B3C81}"/>
              </a:ext>
            </a:extLst>
          </p:cNvPr>
          <p:cNvSpPr/>
          <p:nvPr/>
        </p:nvSpPr>
        <p:spPr>
          <a:xfrm>
            <a:off x="5519449" y="4951836"/>
            <a:ext cx="2897437" cy="828987"/>
          </a:xfrm>
          <a:prstGeom prst="ellipse">
            <a:avLst/>
          </a:prstGeom>
          <a:solidFill>
            <a:srgbClr val="7189F9"/>
          </a:solidFill>
          <a:ln w="25400" cap="flat" cmpd="sng">
            <a:solidFill>
              <a:srgbClr val="7189F9"/>
            </a:solidFill>
            <a:prstDash val="solid"/>
            <a:round/>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fr-FR"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Culture générale et expression</a:t>
            </a:r>
          </a:p>
        </p:txBody>
      </p:sp>
      <p:sp>
        <p:nvSpPr>
          <p:cNvPr id="13" name="Google Shape;172;p7">
            <a:extLst>
              <a:ext uri="{FF2B5EF4-FFF2-40B4-BE49-F238E27FC236}">
                <a16:creationId xmlns:a16="http://schemas.microsoft.com/office/drawing/2014/main" xmlns="" id="{CB3F77F1-5200-B671-3FB8-B34E7594889F}"/>
              </a:ext>
            </a:extLst>
          </p:cNvPr>
          <p:cNvSpPr/>
          <p:nvPr/>
        </p:nvSpPr>
        <p:spPr>
          <a:xfrm>
            <a:off x="8846545" y="4951836"/>
            <a:ext cx="2357609" cy="828987"/>
          </a:xfrm>
          <a:prstGeom prst="ellipse">
            <a:avLst/>
          </a:prstGeom>
          <a:solidFill>
            <a:srgbClr val="7189F9"/>
          </a:solidFill>
          <a:ln w="25400" cap="flat" cmpd="sng">
            <a:solidFill>
              <a:srgbClr val="7189F9"/>
            </a:solidFill>
            <a:prstDash val="solid"/>
            <a:round/>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fr-FR"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Langue vivante étrangère </a:t>
            </a:r>
          </a:p>
        </p:txBody>
      </p:sp>
      <p:sp>
        <p:nvSpPr>
          <p:cNvPr id="14" name="ZoneTexte 13">
            <a:extLst>
              <a:ext uri="{FF2B5EF4-FFF2-40B4-BE49-F238E27FC236}">
                <a16:creationId xmlns:a16="http://schemas.microsoft.com/office/drawing/2014/main" xmlns="" id="{265D0071-E4E5-A478-FC9C-740A786FD363}"/>
              </a:ext>
            </a:extLst>
          </p:cNvPr>
          <p:cNvSpPr txBox="1"/>
          <p:nvPr/>
        </p:nvSpPr>
        <p:spPr>
          <a:xfrm>
            <a:off x="1001003" y="4221560"/>
            <a:ext cx="3358925" cy="374571"/>
          </a:xfrm>
          <a:prstGeom prst="roundRect">
            <a:avLst/>
          </a:prstGeom>
          <a:solidFill>
            <a:schemeClr val="accent4">
              <a:lumMod val="60000"/>
              <a:lumOff val="40000"/>
            </a:schemeClr>
          </a:solidFill>
          <a:ln>
            <a:solidFill>
              <a:srgbClr val="068E56"/>
            </a:solidFill>
          </a:ln>
        </p:spPr>
        <p:txBody>
          <a:bodyPr wrap="square" rtlCol="0">
            <a:spAutoFit/>
          </a:bodyPr>
          <a:lstStyle/>
          <a:p>
            <a:r>
              <a:rPr lang="fr-FR" sz="1600" b="1" i="0" u="none" strike="noStrike" kern="1200" dirty="0">
                <a:solidFill>
                  <a:srgbClr val="0829C0"/>
                </a:solidFill>
                <a:effectLst/>
                <a:latin typeface="Arial" panose="020B0604020202020204" pitchFamily="34" charset="0"/>
                <a:cs typeface="Arial" panose="020B0604020202020204" pitchFamily="34" charset="0"/>
              </a:rPr>
              <a:t>Des actions professionnelles </a:t>
            </a: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7532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pic>
        <p:nvPicPr>
          <p:cNvPr id="8" name="Image 7">
            <a:extLst>
              <a:ext uri="{FF2B5EF4-FFF2-40B4-BE49-F238E27FC236}">
                <a16:creationId xmlns:a16="http://schemas.microsoft.com/office/drawing/2014/main" xmlns="" id="{22A2AFB1-BCD6-BB07-9256-64D5A88E1C5D}"/>
              </a:ext>
            </a:extLst>
          </p:cNvPr>
          <p:cNvPicPr>
            <a:picLocks noChangeAspect="1"/>
          </p:cNvPicPr>
          <p:nvPr/>
        </p:nvPicPr>
        <p:blipFill>
          <a:blip r:embed="rId3"/>
          <a:stretch>
            <a:fillRect/>
          </a:stretch>
        </p:blipFill>
        <p:spPr>
          <a:xfrm>
            <a:off x="9259348" y="5154041"/>
            <a:ext cx="2636074" cy="1606053"/>
          </a:xfrm>
          <a:prstGeom prst="rect">
            <a:avLst/>
          </a:prstGeom>
        </p:spPr>
      </p:pic>
      <p:graphicFrame>
        <p:nvGraphicFramePr>
          <p:cNvPr id="2" name="Tableau 1">
            <a:extLst>
              <a:ext uri="{FF2B5EF4-FFF2-40B4-BE49-F238E27FC236}">
                <a16:creationId xmlns:a16="http://schemas.microsoft.com/office/drawing/2014/main" xmlns="" id="{2DE8AC8D-C239-CD14-0073-DAAF00BE55A6}"/>
              </a:ext>
            </a:extLst>
          </p:cNvPr>
          <p:cNvGraphicFramePr>
            <a:graphicFrameLocks noGrp="1"/>
          </p:cNvGraphicFramePr>
          <p:nvPr>
            <p:extLst>
              <p:ext uri="{D42A27DB-BD31-4B8C-83A1-F6EECF244321}">
                <p14:modId xmlns:p14="http://schemas.microsoft.com/office/powerpoint/2010/main" val="2429362666"/>
              </p:ext>
            </p:extLst>
          </p:nvPr>
        </p:nvGraphicFramePr>
        <p:xfrm>
          <a:off x="727114" y="1186348"/>
          <a:ext cx="10296001" cy="3967693"/>
        </p:xfrm>
        <a:graphic>
          <a:graphicData uri="http://schemas.openxmlformats.org/drawingml/2006/table">
            <a:tbl>
              <a:tblPr firstRow="1" firstCol="1" bandRow="1"/>
              <a:tblGrid>
                <a:gridCol w="7303393">
                  <a:extLst>
                    <a:ext uri="{9D8B030D-6E8A-4147-A177-3AD203B41FA5}">
                      <a16:colId xmlns:a16="http://schemas.microsoft.com/office/drawing/2014/main" xmlns="" val="2702704845"/>
                    </a:ext>
                  </a:extLst>
                </a:gridCol>
                <a:gridCol w="997536">
                  <a:extLst>
                    <a:ext uri="{9D8B030D-6E8A-4147-A177-3AD203B41FA5}">
                      <a16:colId xmlns:a16="http://schemas.microsoft.com/office/drawing/2014/main" xmlns="" val="902856321"/>
                    </a:ext>
                  </a:extLst>
                </a:gridCol>
                <a:gridCol w="997536">
                  <a:extLst>
                    <a:ext uri="{9D8B030D-6E8A-4147-A177-3AD203B41FA5}">
                      <a16:colId xmlns:a16="http://schemas.microsoft.com/office/drawing/2014/main" xmlns="" val="275141969"/>
                    </a:ext>
                  </a:extLst>
                </a:gridCol>
                <a:gridCol w="997536">
                  <a:extLst>
                    <a:ext uri="{9D8B030D-6E8A-4147-A177-3AD203B41FA5}">
                      <a16:colId xmlns:a16="http://schemas.microsoft.com/office/drawing/2014/main" xmlns="" val="945731956"/>
                    </a:ext>
                  </a:extLst>
                </a:gridCol>
              </a:tblGrid>
              <a:tr h="834169">
                <a:tc>
                  <a:txBody>
                    <a:bodyPr/>
                    <a:lstStyle/>
                    <a:p>
                      <a:pPr>
                        <a:lnSpc>
                          <a:spcPct val="107000"/>
                        </a:lnSpc>
                        <a:spcAft>
                          <a:spcPts val="800"/>
                        </a:spcAft>
                      </a:pPr>
                      <a:r>
                        <a:rPr lang="fr-FR" sz="1800" b="1" i="1" dirty="0">
                          <a:solidFill>
                            <a:srgbClr val="0066CC"/>
                          </a:solidFill>
                          <a:effectLst/>
                          <a:latin typeface="Arial" panose="020B0604020202020204" pitchFamily="34" charset="0"/>
                          <a:ea typeface="Calibri" panose="020F0502020204030204" pitchFamily="34" charset="0"/>
                          <a:cs typeface="Arial" panose="020B0604020202020204" pitchFamily="34" charset="0"/>
                        </a:rPr>
                        <a:t>Grille horaire BTS  SP3S</a:t>
                      </a:r>
                      <a:endPar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60" marR="40005" marT="387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Année 1 </a:t>
                      </a:r>
                      <a:r>
                        <a:rPr lang="fr-FR"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h/semaine </a:t>
                      </a:r>
                      <a:endPar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Année 2 </a:t>
                      </a:r>
                      <a:r>
                        <a:rPr lang="fr-FR"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h/semaine</a:t>
                      </a:r>
                      <a:endPar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nSpc>
                          <a:spcPct val="107000"/>
                        </a:lnSpc>
                        <a:spcAft>
                          <a:spcPts val="800"/>
                        </a:spcAft>
                      </a:pPr>
                      <a:r>
                        <a:rPr lang="fr-FR"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Total  </a:t>
                      </a:r>
                      <a:endPar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60" marR="40005" marT="387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0181589"/>
                  </a:ext>
                </a:extLst>
              </a:tr>
              <a:tr h="514009">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BC 1 - Accompagnement et coordination du parcours de la personne </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5,5</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6,5</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304,5h</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31145149"/>
                  </a:ext>
                </a:extLst>
              </a:tr>
              <a:tr h="310304">
                <a:tc>
                  <a:txBody>
                    <a:bodyPr/>
                    <a:lstStyle/>
                    <a:p>
                      <a:pP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BC 2 - Projet et démarche qualité </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4,5</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217,5</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8931342"/>
                  </a:ext>
                </a:extLst>
              </a:tr>
              <a:tr h="310304">
                <a:tc>
                  <a:txBody>
                    <a:bodyPr/>
                    <a:lstStyle/>
                    <a:p>
                      <a:pPr algn="just">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BC 3 - Politique de la structure et territoires </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7,5</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5,5</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334,5</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0189193"/>
                  </a:ext>
                </a:extLst>
              </a:tr>
              <a:tr h="310304">
                <a:tc>
                  <a:txBody>
                    <a:bodyPr/>
                    <a:lstStyle/>
                    <a:p>
                      <a:pPr algn="just">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BC 4 - Gestion de la structure et du service </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177</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8080807"/>
                  </a:ext>
                </a:extLst>
              </a:tr>
              <a:tr h="310304">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Culture générale et expression</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153</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1795736"/>
                  </a:ext>
                </a:extLst>
              </a:tr>
              <a:tr h="310304">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Langue vivante étrangère </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102</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0191210"/>
                  </a:ext>
                </a:extLst>
              </a:tr>
              <a:tr h="310304">
                <a:tc>
                  <a:txBody>
                    <a:bodyPr/>
                    <a:lstStyle/>
                    <a:p>
                      <a:pP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Actions professionnelles</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114</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86041614"/>
                  </a:ext>
                </a:extLst>
              </a:tr>
              <a:tr h="344985">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Stage </a:t>
                      </a:r>
                      <a:r>
                        <a:rPr lang="fr-FR"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(total heures)</a:t>
                      </a:r>
                      <a:endPar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210 h</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245 h</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nSpc>
                          <a:spcPct val="107000"/>
                        </a:lnSpc>
                        <a:spcAft>
                          <a:spcPts val="800"/>
                        </a:spcAft>
                      </a:pPr>
                      <a:r>
                        <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455</a:t>
                      </a: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169983"/>
                  </a:ext>
                </a:extLst>
              </a:tr>
              <a:tr h="344985">
                <a:tc gridSpan="2">
                  <a:txBody>
                    <a:bodyPr/>
                    <a:lstStyle/>
                    <a:p>
                      <a:pP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Total heures de formation </a:t>
                      </a:r>
                    </a:p>
                  </a:txBody>
                  <a:tcPr marL="35560" marR="40005" marT="3873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07000"/>
                        </a:lnSpc>
                        <a:spcAft>
                          <a:spcPts val="800"/>
                        </a:spcAft>
                      </a:pPr>
                      <a:r>
                        <a:rPr lang="fr-FR" sz="1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35560" marR="40005" marT="3873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nSpc>
                          <a:spcPct val="107000"/>
                        </a:lnSpc>
                        <a:spcAft>
                          <a:spcPts val="800"/>
                        </a:spcAft>
                      </a:pPr>
                      <a:r>
                        <a:rPr lang="fr-FR"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1402,5</a:t>
                      </a:r>
                      <a:endParaRPr lang="fr-F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5560" marR="40005" marT="387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096874"/>
                  </a:ext>
                </a:extLst>
              </a:tr>
            </a:tbl>
          </a:graphicData>
        </a:graphic>
      </p:graphicFrame>
    </p:spTree>
    <p:extLst>
      <p:ext uri="{BB962C8B-B14F-4D97-AF65-F5344CB8AC3E}">
        <p14:creationId xmlns:p14="http://schemas.microsoft.com/office/powerpoint/2010/main" val="13753324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024569" y="1370214"/>
            <a:ext cx="9860096" cy="2983805"/>
          </a:xfrm>
          <a:prstGeom prst="rect">
            <a:avLst/>
          </a:prstGeom>
          <a:ln w="9525" cap="flat" cmpd="sng">
            <a:solidFill>
              <a:srgbClr val="6AA84F"/>
            </a:solidFill>
            <a:prstDash val="solid"/>
            <a:round/>
            <a:headEnd type="none" w="med" len="med"/>
            <a:tailEnd type="none" w="med" len="med"/>
          </a:ln>
        </p:spPr>
        <p:txBody>
          <a:bodyPr wrap="square" lIns="121900" tIns="121900" rIns="121900" bIns="121900" anchor="ctr" anchorCtr="0">
            <a:noAutofit/>
          </a:bodyPr>
          <a:lstStyle/>
          <a:p>
            <a:pPr marL="0" lvl="0" indent="0" algn="ctr" rtl="0">
              <a:lnSpc>
                <a:spcPct val="115000"/>
              </a:lnSpc>
              <a:spcBef>
                <a:spcPts val="0"/>
              </a:spcBef>
              <a:spcAft>
                <a:spcPts val="0"/>
              </a:spcAft>
              <a:buSzPts val="1300"/>
              <a:buNone/>
            </a:pPr>
            <a:r>
              <a:rPr lang="fr-FR" sz="5400" b="1" dirty="0">
                <a:solidFill>
                  <a:srgbClr val="0829C0"/>
                </a:solidFill>
                <a:latin typeface="Arial"/>
                <a:ea typeface="Arial"/>
                <a:cs typeface="Arial"/>
                <a:sym typeface="Arial"/>
              </a:rPr>
              <a:t>Les périodes de formation en milieu professionnel …</a:t>
            </a:r>
            <a:endParaRPr lang="fr-FR" dirty="0">
              <a:solidFill>
                <a:srgbClr val="0829C0"/>
              </a:solidFill>
            </a:endParaRPr>
          </a:p>
        </p:txBody>
      </p:sp>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pic>
        <p:nvPicPr>
          <p:cNvPr id="2" name="Image 1">
            <a:extLst>
              <a:ext uri="{FF2B5EF4-FFF2-40B4-BE49-F238E27FC236}">
                <a16:creationId xmlns:a16="http://schemas.microsoft.com/office/drawing/2014/main" xmlns="" id="{3AAD7497-B51B-7D14-5F4F-A827F4E6E0D9}"/>
              </a:ext>
            </a:extLst>
          </p:cNvPr>
          <p:cNvPicPr>
            <a:picLocks noChangeAspect="1"/>
          </p:cNvPicPr>
          <p:nvPr/>
        </p:nvPicPr>
        <p:blipFill>
          <a:blip r:embed="rId3"/>
          <a:stretch>
            <a:fillRect/>
          </a:stretch>
        </p:blipFill>
        <p:spPr>
          <a:xfrm>
            <a:off x="9000781" y="4383225"/>
            <a:ext cx="2860218" cy="2095850"/>
          </a:xfrm>
          <a:prstGeom prst="rect">
            <a:avLst/>
          </a:prstGeom>
        </p:spPr>
      </p:pic>
    </p:spTree>
    <p:extLst>
      <p:ext uri="{BB962C8B-B14F-4D97-AF65-F5344CB8AC3E}">
        <p14:creationId xmlns:p14="http://schemas.microsoft.com/office/powerpoint/2010/main" val="9860435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3" name="Titre 2">
            <a:extLst>
              <a:ext uri="{FF2B5EF4-FFF2-40B4-BE49-F238E27FC236}">
                <a16:creationId xmlns:a16="http://schemas.microsoft.com/office/drawing/2014/main" xmlns="" id="{1C09069B-D908-C614-9B38-662158A2FB00}"/>
              </a:ext>
            </a:extLst>
          </p:cNvPr>
          <p:cNvSpPr>
            <a:spLocks noGrp="1"/>
          </p:cNvSpPr>
          <p:nvPr>
            <p:ph type="ctrTitle"/>
          </p:nvPr>
        </p:nvSpPr>
        <p:spPr>
          <a:xfrm>
            <a:off x="2125731" y="1712267"/>
            <a:ext cx="7148400" cy="1154793"/>
          </a:xfrm>
          <a:solidFill>
            <a:schemeClr val="tx2">
              <a:lumMod val="75000"/>
            </a:schemeClr>
          </a:solidFill>
        </p:spPr>
        <p:txBody>
          <a:bodyPr/>
          <a:lstStyle/>
          <a:p>
            <a:pPr marL="0" marR="0" lvl="0" indent="0" defTabSz="914400" rtl="0" eaLnBrk="1" fontAlgn="auto" latinLnBrk="0" hangingPunct="1">
              <a:lnSpc>
                <a:spcPct val="115000"/>
              </a:lnSpc>
              <a:spcBef>
                <a:spcPts val="0"/>
              </a:spcBef>
              <a:spcAft>
                <a:spcPts val="0"/>
              </a:spcAft>
              <a:tabLst/>
              <a:defRPr/>
            </a:pPr>
            <a:r>
              <a:rPr kumimoji="0" lang="fr-FR" sz="4800" b="1" i="0" u="none" strike="noStrike" kern="0" cap="none" spc="0" normalizeH="0" baseline="0" noProof="0" dirty="0">
                <a:ln>
                  <a:noFill/>
                </a:ln>
                <a:solidFill>
                  <a:srgbClr val="0829C0"/>
                </a:solidFill>
                <a:effectLst/>
                <a:uLnTx/>
                <a:uFillTx/>
                <a:latin typeface="Arial"/>
                <a:ea typeface="Arial"/>
                <a:cs typeface="Arial"/>
                <a:sym typeface="Arial"/>
              </a:rPr>
              <a:t>Mobilités Erasmus +…</a:t>
            </a:r>
            <a:endParaRPr lang="fr-FR" dirty="0">
              <a:solidFill>
                <a:srgbClr val="0829C0"/>
              </a:solidFill>
            </a:endParaRPr>
          </a:p>
        </p:txBody>
      </p:sp>
      <p:pic>
        <p:nvPicPr>
          <p:cNvPr id="4" name="Image 3">
            <a:extLst>
              <a:ext uri="{FF2B5EF4-FFF2-40B4-BE49-F238E27FC236}">
                <a16:creationId xmlns:a16="http://schemas.microsoft.com/office/drawing/2014/main" xmlns="" id="{29E0F528-8DDE-2B93-8939-D56E5F35DC8B}"/>
              </a:ext>
            </a:extLst>
          </p:cNvPr>
          <p:cNvPicPr>
            <a:picLocks noChangeAspect="1"/>
          </p:cNvPicPr>
          <p:nvPr/>
        </p:nvPicPr>
        <p:blipFill>
          <a:blip r:embed="rId3"/>
          <a:stretch>
            <a:fillRect/>
          </a:stretch>
        </p:blipFill>
        <p:spPr>
          <a:xfrm>
            <a:off x="9095145" y="4462585"/>
            <a:ext cx="2859272" cy="2097206"/>
          </a:xfrm>
          <a:prstGeom prst="rect">
            <a:avLst/>
          </a:prstGeom>
        </p:spPr>
      </p:pic>
      <p:pic>
        <p:nvPicPr>
          <p:cNvPr id="5" name="Image 4">
            <a:extLst>
              <a:ext uri="{FF2B5EF4-FFF2-40B4-BE49-F238E27FC236}">
                <a16:creationId xmlns:a16="http://schemas.microsoft.com/office/drawing/2014/main" xmlns="" id="{7EB33C1E-9902-990A-A6AB-B00EDD10EFA1}"/>
              </a:ext>
            </a:extLst>
          </p:cNvPr>
          <p:cNvPicPr>
            <a:picLocks noChangeAspect="1"/>
          </p:cNvPicPr>
          <p:nvPr/>
        </p:nvPicPr>
        <p:blipFill>
          <a:blip r:embed="rId4"/>
          <a:stretch>
            <a:fillRect/>
          </a:stretch>
        </p:blipFill>
        <p:spPr>
          <a:xfrm>
            <a:off x="3096856" y="2867060"/>
            <a:ext cx="5535648" cy="1828959"/>
          </a:xfrm>
          <a:prstGeom prst="rect">
            <a:avLst/>
          </a:prstGeom>
        </p:spPr>
      </p:pic>
    </p:spTree>
    <p:extLst>
      <p:ext uri="{BB962C8B-B14F-4D97-AF65-F5344CB8AC3E}">
        <p14:creationId xmlns:p14="http://schemas.microsoft.com/office/powerpoint/2010/main" val="24634999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grpSp>
        <p:nvGrpSpPr>
          <p:cNvPr id="2" name="Groupe 1">
            <a:extLst>
              <a:ext uri="{FF2B5EF4-FFF2-40B4-BE49-F238E27FC236}">
                <a16:creationId xmlns:a16="http://schemas.microsoft.com/office/drawing/2014/main" xmlns="" id="{8A4F2F9F-98C3-7C14-17CC-2749B3193D7E}"/>
              </a:ext>
            </a:extLst>
          </p:cNvPr>
          <p:cNvGrpSpPr/>
          <p:nvPr/>
        </p:nvGrpSpPr>
        <p:grpSpPr>
          <a:xfrm>
            <a:off x="1011677" y="622570"/>
            <a:ext cx="10142706" cy="5473430"/>
            <a:chOff x="1011677" y="622570"/>
            <a:chExt cx="10142706" cy="5473430"/>
          </a:xfrm>
        </p:grpSpPr>
        <p:sp>
          <p:nvSpPr>
            <p:cNvPr id="4" name="Google Shape;194;p30">
              <a:extLst>
                <a:ext uri="{FF2B5EF4-FFF2-40B4-BE49-F238E27FC236}">
                  <a16:creationId xmlns:a16="http://schemas.microsoft.com/office/drawing/2014/main" xmlns="" id="{587B37EE-15AA-2DDF-C134-971BB84A2814}"/>
                </a:ext>
              </a:extLst>
            </p:cNvPr>
            <p:cNvSpPr/>
            <p:nvPr/>
          </p:nvSpPr>
          <p:spPr>
            <a:xfrm>
              <a:off x="1070517" y="752273"/>
              <a:ext cx="3041040" cy="2282759"/>
            </a:xfrm>
            <a:prstGeom prst="ellipse">
              <a:avLst/>
            </a:prstGeom>
            <a:gradFill>
              <a:gsLst>
                <a:gs pos="0">
                  <a:srgbClr val="7986FF"/>
                </a:gs>
                <a:gs pos="35000">
                  <a:srgbClr val="A2A8FF"/>
                </a:gs>
                <a:gs pos="100000">
                  <a:srgbClr val="D7DBFF"/>
                </a:gs>
              </a:gsLst>
              <a:lin ang="16200000" scaled="0"/>
            </a:gradFill>
            <a:ln w="28575" cap="flat" cmpd="sng">
              <a:solidFill>
                <a:srgbClr val="0829C0"/>
              </a:solidFill>
              <a:prstDash val="lgDash"/>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233A44"/>
                </a:buClr>
                <a:buSzPts val="2000"/>
              </a:pPr>
              <a:r>
                <a:rPr lang="fr-FR" sz="2800" b="1" kern="0" cap="small" dirty="0">
                  <a:solidFill>
                    <a:srgbClr val="233A44"/>
                  </a:solidFill>
                  <a:latin typeface="+mj-lt"/>
                  <a:ea typeface="Times New Roman"/>
                  <a:cs typeface="Times New Roman"/>
                  <a:sym typeface="Times New Roman"/>
                </a:rPr>
                <a:t>1</a:t>
              </a:r>
              <a:r>
                <a:rPr lang="fr-FR" sz="2800" b="1" kern="0" cap="small" baseline="30000" dirty="0">
                  <a:solidFill>
                    <a:srgbClr val="233A44"/>
                  </a:solidFill>
                  <a:latin typeface="+mj-lt"/>
                  <a:ea typeface="Times New Roman"/>
                  <a:cs typeface="Times New Roman"/>
                  <a:sym typeface="Times New Roman"/>
                </a:rPr>
                <a:t>ère</a:t>
              </a:r>
              <a:r>
                <a:rPr lang="fr-FR" sz="2800" b="1" kern="0" cap="small" dirty="0">
                  <a:solidFill>
                    <a:srgbClr val="233A44"/>
                  </a:solidFill>
                  <a:latin typeface="+mj-lt"/>
                  <a:ea typeface="Times New Roman"/>
                  <a:cs typeface="Times New Roman"/>
                  <a:sym typeface="Times New Roman"/>
                </a:rPr>
                <a:t> année</a:t>
              </a:r>
              <a:endParaRPr sz="2000" kern="0" dirty="0">
                <a:solidFill>
                  <a:srgbClr val="000000"/>
                </a:solidFill>
                <a:latin typeface="+mj-lt"/>
                <a:cs typeface="Arial"/>
                <a:sym typeface="Arial"/>
              </a:endParaRPr>
            </a:p>
          </p:txBody>
        </p:sp>
        <p:sp>
          <p:nvSpPr>
            <p:cNvPr id="5" name="Google Shape;195;p30">
              <a:extLst>
                <a:ext uri="{FF2B5EF4-FFF2-40B4-BE49-F238E27FC236}">
                  <a16:creationId xmlns:a16="http://schemas.microsoft.com/office/drawing/2014/main" xmlns="" id="{46DDAF30-A645-EB80-2514-13654696FBA2}"/>
                </a:ext>
              </a:extLst>
            </p:cNvPr>
            <p:cNvSpPr/>
            <p:nvPr/>
          </p:nvSpPr>
          <p:spPr>
            <a:xfrm>
              <a:off x="7574604" y="622570"/>
              <a:ext cx="3527896" cy="2645924"/>
            </a:xfrm>
            <a:prstGeom prst="ellipse">
              <a:avLst/>
            </a:prstGeom>
            <a:gradFill>
              <a:gsLst>
                <a:gs pos="0">
                  <a:srgbClr val="7986FF"/>
                </a:gs>
                <a:gs pos="35000">
                  <a:srgbClr val="A2A8FF"/>
                </a:gs>
                <a:gs pos="100000">
                  <a:srgbClr val="D7DBFF"/>
                </a:gs>
              </a:gsLst>
              <a:lin ang="16200000" scaled="0"/>
            </a:gradFill>
            <a:ln w="28575" cap="flat" cmpd="sng">
              <a:solidFill>
                <a:srgbClr val="0829C0"/>
              </a:solidFill>
              <a:prstDash val="lgDash"/>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233A44"/>
                </a:buClr>
                <a:buSzPts val="1600"/>
              </a:pPr>
              <a:r>
                <a:rPr lang="fr-FR" b="1" kern="0" dirty="0">
                  <a:solidFill>
                    <a:srgbClr val="233A44"/>
                  </a:solidFill>
                  <a:ea typeface="Times New Roman"/>
                  <a:cs typeface="Times New Roman"/>
                  <a:sym typeface="Times New Roman"/>
                </a:rPr>
                <a:t>6 semaines de stage </a:t>
              </a:r>
              <a:endParaRPr sz="1600" kern="0" dirty="0">
                <a:solidFill>
                  <a:srgbClr val="000000"/>
                </a:solidFill>
                <a:cs typeface="Arial"/>
                <a:sym typeface="Arial"/>
              </a:endParaRPr>
            </a:p>
            <a:p>
              <a:pPr algn="ctr" defTabSz="1219170">
                <a:buClr>
                  <a:srgbClr val="000000"/>
                </a:buClr>
                <a:buSzPts val="900"/>
              </a:pPr>
              <a:endParaRPr sz="1200" b="1" kern="0" dirty="0">
                <a:solidFill>
                  <a:srgbClr val="233A44"/>
                </a:solidFill>
                <a:latin typeface="Times New Roman"/>
                <a:ea typeface="Times New Roman"/>
                <a:cs typeface="Times New Roman"/>
                <a:sym typeface="Times New Roman"/>
              </a:endParaRPr>
            </a:p>
            <a:p>
              <a:pPr algn="ctr" defTabSz="1219170">
                <a:buClr>
                  <a:srgbClr val="000000"/>
                </a:buClr>
                <a:buSzPts val="900"/>
              </a:pPr>
              <a:r>
                <a:rPr lang="fr-FR" sz="1200" b="1" kern="0" dirty="0">
                  <a:solidFill>
                    <a:srgbClr val="233A44"/>
                  </a:solidFill>
                  <a:ea typeface="Times New Roman"/>
                  <a:cs typeface="Times New Roman"/>
                  <a:sym typeface="Times New Roman"/>
                </a:rPr>
                <a:t>Élaboration de fiches techniques d’activité</a:t>
              </a:r>
              <a:endParaRPr sz="1200" b="1" kern="0" dirty="0">
                <a:solidFill>
                  <a:srgbClr val="233A44"/>
                </a:solidFill>
                <a:ea typeface="Times New Roman"/>
                <a:cs typeface="Times New Roman"/>
                <a:sym typeface="Times New Roman"/>
              </a:endParaRPr>
            </a:p>
          </p:txBody>
        </p:sp>
        <p:sp>
          <p:nvSpPr>
            <p:cNvPr id="6" name="Google Shape;196;p30">
              <a:extLst>
                <a:ext uri="{FF2B5EF4-FFF2-40B4-BE49-F238E27FC236}">
                  <a16:creationId xmlns:a16="http://schemas.microsoft.com/office/drawing/2014/main" xmlns="" id="{5CA62A1C-056B-2EC0-C976-27DDF4408244}"/>
                </a:ext>
              </a:extLst>
            </p:cNvPr>
            <p:cNvSpPr/>
            <p:nvPr/>
          </p:nvSpPr>
          <p:spPr>
            <a:xfrm>
              <a:off x="1011677" y="3501958"/>
              <a:ext cx="3151763" cy="2464340"/>
            </a:xfrm>
            <a:prstGeom prst="ellipse">
              <a:avLst/>
            </a:prstGeom>
            <a:gradFill>
              <a:gsLst>
                <a:gs pos="0">
                  <a:srgbClr val="7986FF"/>
                </a:gs>
                <a:gs pos="35000">
                  <a:srgbClr val="A2A8FF"/>
                </a:gs>
                <a:gs pos="100000">
                  <a:srgbClr val="D7DBFF"/>
                </a:gs>
              </a:gsLst>
              <a:lin ang="16200000" scaled="0"/>
            </a:gradFill>
            <a:ln w="28575" cap="flat" cmpd="sng">
              <a:solidFill>
                <a:srgbClr val="0829C0"/>
              </a:solidFill>
              <a:prstDash val="lgDash"/>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233A44"/>
                </a:buClr>
                <a:buSzPts val="2000"/>
              </a:pPr>
              <a:r>
                <a:rPr lang="fr-FR" sz="2800" b="1" kern="0" cap="small" dirty="0">
                  <a:solidFill>
                    <a:srgbClr val="233A44"/>
                  </a:solidFill>
                  <a:latin typeface="+mj-lt"/>
                  <a:ea typeface="Times New Roman"/>
                  <a:cs typeface="Times New Roman"/>
                  <a:sym typeface="Times New Roman"/>
                </a:rPr>
                <a:t>2</a:t>
              </a:r>
              <a:r>
                <a:rPr lang="fr-FR" sz="2800" b="1" kern="0" cap="small" baseline="30000" dirty="0">
                  <a:solidFill>
                    <a:srgbClr val="233A44"/>
                  </a:solidFill>
                  <a:latin typeface="+mj-lt"/>
                  <a:ea typeface="Times New Roman"/>
                  <a:cs typeface="Times New Roman"/>
                  <a:sym typeface="Times New Roman"/>
                </a:rPr>
                <a:t>ème</a:t>
              </a:r>
              <a:r>
                <a:rPr lang="fr-FR" sz="2800" b="1" kern="0" cap="small" dirty="0">
                  <a:solidFill>
                    <a:srgbClr val="233A44"/>
                  </a:solidFill>
                  <a:latin typeface="+mj-lt"/>
                  <a:ea typeface="Times New Roman"/>
                  <a:cs typeface="Times New Roman"/>
                  <a:sym typeface="Times New Roman"/>
                </a:rPr>
                <a:t> année </a:t>
              </a:r>
              <a:endParaRPr sz="2000" kern="0" dirty="0">
                <a:solidFill>
                  <a:srgbClr val="000000"/>
                </a:solidFill>
                <a:latin typeface="+mj-lt"/>
                <a:cs typeface="Arial"/>
                <a:sym typeface="Arial"/>
              </a:endParaRPr>
            </a:p>
          </p:txBody>
        </p:sp>
        <p:sp>
          <p:nvSpPr>
            <p:cNvPr id="7" name="Google Shape;197;p30">
              <a:extLst>
                <a:ext uri="{FF2B5EF4-FFF2-40B4-BE49-F238E27FC236}">
                  <a16:creationId xmlns:a16="http://schemas.microsoft.com/office/drawing/2014/main" xmlns="" id="{A5B517C3-9243-D3F8-2EE1-07C03F9F9F80}"/>
                </a:ext>
              </a:extLst>
            </p:cNvPr>
            <p:cNvSpPr/>
            <p:nvPr/>
          </p:nvSpPr>
          <p:spPr>
            <a:xfrm>
              <a:off x="7561634" y="3540867"/>
              <a:ext cx="3592749" cy="2555133"/>
            </a:xfrm>
            <a:prstGeom prst="ellipse">
              <a:avLst/>
            </a:prstGeom>
            <a:gradFill>
              <a:gsLst>
                <a:gs pos="0">
                  <a:srgbClr val="7986FF"/>
                </a:gs>
                <a:gs pos="35000">
                  <a:srgbClr val="A2A8FF"/>
                </a:gs>
                <a:gs pos="100000">
                  <a:srgbClr val="D7DBFF"/>
                </a:gs>
              </a:gsLst>
              <a:lin ang="16200000" scaled="0"/>
            </a:gradFill>
            <a:ln w="25400" cap="flat" cmpd="sng">
              <a:solidFill>
                <a:srgbClr val="0829C0"/>
              </a:solidFill>
              <a:prstDash val="lgDash"/>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defTabSz="1219170">
                <a:buClr>
                  <a:srgbClr val="233A44"/>
                </a:buClr>
                <a:buSzPts val="1600"/>
              </a:pPr>
              <a:r>
                <a:rPr lang="fr-FR" b="1" kern="0" dirty="0">
                  <a:solidFill>
                    <a:srgbClr val="233A44"/>
                  </a:solidFill>
                  <a:latin typeface="Arial" panose="020B0604020202020204" pitchFamily="34" charset="0"/>
                  <a:ea typeface="Times New Roman"/>
                  <a:cs typeface="Arial" panose="020B0604020202020204" pitchFamily="34" charset="0"/>
                  <a:sym typeface="Times New Roman"/>
                </a:rPr>
                <a:t>7 semaines de stage</a:t>
              </a:r>
              <a:endParaRPr sz="1600" kern="0" dirty="0">
                <a:solidFill>
                  <a:srgbClr val="000000"/>
                </a:solidFill>
                <a:latin typeface="Arial" panose="020B0604020202020204" pitchFamily="34" charset="0"/>
                <a:cs typeface="Arial" panose="020B0604020202020204" pitchFamily="34" charset="0"/>
                <a:sym typeface="Arial"/>
              </a:endParaRPr>
            </a:p>
            <a:p>
              <a:pPr algn="ctr" defTabSz="1219170">
                <a:buClr>
                  <a:srgbClr val="000000"/>
                </a:buClr>
                <a:buSzPts val="800"/>
              </a:pPr>
              <a:endParaRPr lang="fr-FR" sz="1100" b="1" kern="0" dirty="0">
                <a:solidFill>
                  <a:srgbClr val="233A44"/>
                </a:solidFill>
                <a:latin typeface="Times New Roman"/>
                <a:ea typeface="Times New Roman"/>
                <a:cs typeface="Times New Roman"/>
                <a:sym typeface="Times New Roman"/>
              </a:endParaRPr>
            </a:p>
            <a:p>
              <a:pPr algn="ctr" defTabSz="1219170">
                <a:buClr>
                  <a:srgbClr val="000000"/>
                </a:buClr>
                <a:buSzPts val="800"/>
              </a:pPr>
              <a:r>
                <a:rPr lang="fr-FR" sz="1200" b="1" kern="0" dirty="0">
                  <a:solidFill>
                    <a:srgbClr val="233A44"/>
                  </a:solidFill>
                  <a:latin typeface="Arial" panose="020B0604020202020204" pitchFamily="34" charset="0"/>
                  <a:ea typeface="Times New Roman"/>
                  <a:cs typeface="Arial" panose="020B0604020202020204" pitchFamily="34" charset="0"/>
                  <a:sym typeface="Times New Roman"/>
                </a:rPr>
                <a:t>Élaboration de fiches techniques d’activité</a:t>
              </a:r>
            </a:p>
            <a:p>
              <a:pPr algn="ctr" defTabSz="1219170">
                <a:buClr>
                  <a:srgbClr val="000000"/>
                </a:buClr>
                <a:buSzPts val="800"/>
              </a:pPr>
              <a:endParaRPr lang="fr-FR" sz="1200" b="1" kern="0" dirty="0">
                <a:solidFill>
                  <a:srgbClr val="233A44"/>
                </a:solidFill>
                <a:latin typeface="Arial" panose="020B0604020202020204" pitchFamily="34" charset="0"/>
                <a:ea typeface="Times New Roman"/>
                <a:cs typeface="Arial" panose="020B0604020202020204" pitchFamily="34" charset="0"/>
                <a:sym typeface="Times New Roman"/>
              </a:endParaRPr>
            </a:p>
            <a:p>
              <a:pPr algn="ctr" defTabSz="1219170">
                <a:buClr>
                  <a:srgbClr val="000000"/>
                </a:buClr>
                <a:buSzPts val="800"/>
              </a:pPr>
              <a:r>
                <a:rPr lang="fr-FR" sz="1200" b="1" kern="0" dirty="0">
                  <a:solidFill>
                    <a:srgbClr val="233A44"/>
                  </a:solidFill>
                  <a:latin typeface="Arial" panose="020B0604020202020204" pitchFamily="34" charset="0"/>
                  <a:ea typeface="Times New Roman"/>
                  <a:cs typeface="Arial" panose="020B0604020202020204" pitchFamily="34" charset="0"/>
                  <a:sym typeface="Times New Roman"/>
                </a:rPr>
                <a:t>Participation à une démarche de projet ou de qualité </a:t>
              </a:r>
            </a:p>
            <a:p>
              <a:pPr algn="ctr" defTabSz="1219170">
                <a:buClr>
                  <a:srgbClr val="000000"/>
                </a:buClr>
                <a:buSzPts val="800"/>
              </a:pPr>
              <a:r>
                <a:rPr lang="fr-FR" sz="1200" b="1" kern="0" dirty="0">
                  <a:solidFill>
                    <a:srgbClr val="233A44"/>
                  </a:solidFill>
                  <a:latin typeface="Arial" panose="020B0604020202020204" pitchFamily="34" charset="0"/>
                  <a:ea typeface="Times New Roman"/>
                  <a:cs typeface="Arial" panose="020B0604020202020204" pitchFamily="34" charset="0"/>
                  <a:sym typeface="Times New Roman"/>
                </a:rPr>
                <a:t>+ </a:t>
              </a:r>
            </a:p>
            <a:p>
              <a:pPr algn="ctr" defTabSz="1219170">
                <a:buClr>
                  <a:srgbClr val="000000"/>
                </a:buClr>
                <a:buSzPts val="800"/>
              </a:pPr>
              <a:r>
                <a:rPr lang="fr-FR" sz="1200" b="1" kern="0" dirty="0">
                  <a:solidFill>
                    <a:srgbClr val="233A44"/>
                  </a:solidFill>
                  <a:latin typeface="Arial" panose="020B0604020202020204" pitchFamily="34" charset="0"/>
                  <a:ea typeface="Times New Roman"/>
                  <a:cs typeface="Arial" panose="020B0604020202020204" pitchFamily="34" charset="0"/>
                  <a:sym typeface="Times New Roman"/>
                </a:rPr>
                <a:t>Rédaction d’un document écrit  </a:t>
              </a:r>
            </a:p>
            <a:p>
              <a:pPr algn="ctr" defTabSz="1219170">
                <a:buClr>
                  <a:srgbClr val="000000"/>
                </a:buClr>
                <a:buSzPts val="800"/>
              </a:pPr>
              <a:endParaRPr sz="1067" b="1" kern="0" dirty="0">
                <a:solidFill>
                  <a:srgbClr val="233A44"/>
                </a:solidFill>
                <a:latin typeface="Times New Roman"/>
                <a:ea typeface="Times New Roman"/>
                <a:cs typeface="Times New Roman"/>
                <a:sym typeface="Times New Roman"/>
              </a:endParaRPr>
            </a:p>
          </p:txBody>
        </p:sp>
        <p:cxnSp>
          <p:nvCxnSpPr>
            <p:cNvPr id="8" name="Google Shape;198;p30">
              <a:extLst>
                <a:ext uri="{FF2B5EF4-FFF2-40B4-BE49-F238E27FC236}">
                  <a16:creationId xmlns:a16="http://schemas.microsoft.com/office/drawing/2014/main" xmlns="" id="{6EFBE28F-D740-7D0A-E161-2DF439FC026B}"/>
                </a:ext>
              </a:extLst>
            </p:cNvPr>
            <p:cNvCxnSpPr/>
            <p:nvPr/>
          </p:nvCxnSpPr>
          <p:spPr>
            <a:xfrm>
              <a:off x="4656307" y="1854741"/>
              <a:ext cx="2334639" cy="2119"/>
            </a:xfrm>
            <a:prstGeom prst="straightConnector1">
              <a:avLst/>
            </a:prstGeom>
            <a:noFill/>
            <a:ln w="66675" cap="flat" cmpd="sng">
              <a:solidFill>
                <a:srgbClr val="7189F9"/>
              </a:solidFill>
              <a:prstDash val="solid"/>
              <a:round/>
              <a:headEnd type="none" w="sm" len="sm"/>
              <a:tailEnd type="stealth" w="med" len="med"/>
            </a:ln>
            <a:effectLst>
              <a:outerShdw blurRad="40000" dist="20000" dir="5400000" rotWithShape="0">
                <a:srgbClr val="000000">
                  <a:alpha val="37647"/>
                </a:srgbClr>
              </a:outerShdw>
            </a:effectLst>
          </p:spPr>
        </p:cxnSp>
        <p:cxnSp>
          <p:nvCxnSpPr>
            <p:cNvPr id="9" name="Google Shape;199;p30">
              <a:extLst>
                <a:ext uri="{FF2B5EF4-FFF2-40B4-BE49-F238E27FC236}">
                  <a16:creationId xmlns:a16="http://schemas.microsoft.com/office/drawing/2014/main" xmlns="" id="{7B4FB593-6033-0F73-AADD-93E56D69648B}"/>
                </a:ext>
              </a:extLst>
            </p:cNvPr>
            <p:cNvCxnSpPr/>
            <p:nvPr/>
          </p:nvCxnSpPr>
          <p:spPr>
            <a:xfrm rot="10800000" flipH="1">
              <a:off x="4630366" y="4824920"/>
              <a:ext cx="2334639" cy="1"/>
            </a:xfrm>
            <a:prstGeom prst="straightConnector1">
              <a:avLst/>
            </a:prstGeom>
            <a:noFill/>
            <a:ln w="66675" cap="flat" cmpd="sng">
              <a:solidFill>
                <a:srgbClr val="7189F9"/>
              </a:solidFill>
              <a:prstDash val="solid"/>
              <a:round/>
              <a:headEnd type="none" w="sm" len="sm"/>
              <a:tailEnd type="stealth" w="med" len="med"/>
            </a:ln>
            <a:effectLst>
              <a:outerShdw blurRad="40000" dist="20000" dir="5400000" rotWithShape="0">
                <a:srgbClr val="000000">
                  <a:alpha val="37647"/>
                </a:srgbClr>
              </a:outerShdw>
            </a:effectLst>
          </p:spPr>
        </p:cxnSp>
      </p:grpSp>
      <p:pic>
        <p:nvPicPr>
          <p:cNvPr id="10" name="Image 9">
            <a:extLst>
              <a:ext uri="{FF2B5EF4-FFF2-40B4-BE49-F238E27FC236}">
                <a16:creationId xmlns:a16="http://schemas.microsoft.com/office/drawing/2014/main" xmlns="" id="{6385155E-31AD-5701-A9EA-4996F19D31DF}"/>
              </a:ext>
            </a:extLst>
          </p:cNvPr>
          <p:cNvPicPr>
            <a:picLocks noChangeAspect="1"/>
          </p:cNvPicPr>
          <p:nvPr/>
        </p:nvPicPr>
        <p:blipFill>
          <a:blip r:embed="rId3"/>
          <a:stretch>
            <a:fillRect/>
          </a:stretch>
        </p:blipFill>
        <p:spPr>
          <a:xfrm>
            <a:off x="4368049" y="2065614"/>
            <a:ext cx="2859272" cy="2097206"/>
          </a:xfrm>
          <a:prstGeom prst="rect">
            <a:avLst/>
          </a:prstGeom>
        </p:spPr>
      </p:pic>
    </p:spTree>
    <p:extLst>
      <p:ext uri="{BB962C8B-B14F-4D97-AF65-F5344CB8AC3E}">
        <p14:creationId xmlns:p14="http://schemas.microsoft.com/office/powerpoint/2010/main" val="24914070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grpSp>
        <p:nvGrpSpPr>
          <p:cNvPr id="2" name="Groupe 1">
            <a:extLst>
              <a:ext uri="{FF2B5EF4-FFF2-40B4-BE49-F238E27FC236}">
                <a16:creationId xmlns:a16="http://schemas.microsoft.com/office/drawing/2014/main" xmlns="" id="{5FF98B24-9E2E-DDD1-ACC5-053FC673088E}"/>
              </a:ext>
            </a:extLst>
          </p:cNvPr>
          <p:cNvGrpSpPr/>
          <p:nvPr/>
        </p:nvGrpSpPr>
        <p:grpSpPr>
          <a:xfrm>
            <a:off x="296979" y="520326"/>
            <a:ext cx="11201601" cy="5652237"/>
            <a:chOff x="296979" y="520326"/>
            <a:chExt cx="11201601" cy="5652237"/>
          </a:xfrm>
        </p:grpSpPr>
        <p:sp>
          <p:nvSpPr>
            <p:cNvPr id="4" name="Google Shape;204;p31">
              <a:extLst>
                <a:ext uri="{FF2B5EF4-FFF2-40B4-BE49-F238E27FC236}">
                  <a16:creationId xmlns:a16="http://schemas.microsoft.com/office/drawing/2014/main" xmlns="" id="{5F8CE20A-D378-6ABD-11B6-697E95FDAA6C}"/>
                </a:ext>
              </a:extLst>
            </p:cNvPr>
            <p:cNvSpPr/>
            <p:nvPr/>
          </p:nvSpPr>
          <p:spPr>
            <a:xfrm>
              <a:off x="4641883" y="1800298"/>
              <a:ext cx="3610407" cy="2701053"/>
            </a:xfrm>
            <a:prstGeom prst="diamond">
              <a:avLst/>
            </a:prstGeom>
            <a:noFill/>
            <a:ln w="19050" cap="flat" cmpd="sng">
              <a:solidFill>
                <a:srgbClr val="068E56"/>
              </a:solidFill>
              <a:prstDash val="solid"/>
              <a:round/>
              <a:headEnd type="none" w="sm" len="sm"/>
              <a:tailEnd type="none" w="sm" len="sm"/>
            </a:ln>
          </p:spPr>
          <p:txBody>
            <a:bodyPr spcFirstLastPara="1" wrap="square" lIns="121900" tIns="121900" rIns="121900" bIns="121900" anchor="ctr" anchorCtr="0">
              <a:noAutofit/>
            </a:bodyPr>
            <a:lstStyle/>
            <a:p>
              <a:pPr algn="ctr">
                <a:buClr>
                  <a:srgbClr val="058E55"/>
                </a:buClr>
                <a:buSzPts val="2400"/>
              </a:pPr>
              <a:r>
                <a:rPr lang="fr-FR" sz="3600" b="1" cap="small" dirty="0">
                  <a:solidFill>
                    <a:srgbClr val="0829C0"/>
                  </a:solidFill>
                  <a:latin typeface="Arial"/>
                  <a:ea typeface="Arial"/>
                  <a:cs typeface="Arial"/>
                  <a:sym typeface="Arial"/>
                </a:rPr>
                <a:t>Lieux de stages</a:t>
              </a:r>
              <a:endParaRPr sz="2800" dirty="0">
                <a:solidFill>
                  <a:srgbClr val="0829C0"/>
                </a:solidFill>
              </a:endParaRPr>
            </a:p>
          </p:txBody>
        </p:sp>
        <p:sp>
          <p:nvSpPr>
            <p:cNvPr id="5" name="Google Shape;205;p31">
              <a:extLst>
                <a:ext uri="{FF2B5EF4-FFF2-40B4-BE49-F238E27FC236}">
                  <a16:creationId xmlns:a16="http://schemas.microsoft.com/office/drawing/2014/main" xmlns="" id="{6E71AE3B-120B-874B-5BAF-C3E70E1E4914}"/>
                </a:ext>
              </a:extLst>
            </p:cNvPr>
            <p:cNvSpPr txBox="1"/>
            <p:nvPr/>
          </p:nvSpPr>
          <p:spPr>
            <a:xfrm>
              <a:off x="3942609" y="520326"/>
              <a:ext cx="4295480" cy="1203155"/>
            </a:xfrm>
            <a:prstGeom prst="rect">
              <a:avLst/>
            </a:prstGeom>
            <a:noFill/>
            <a:ln>
              <a:noFill/>
            </a:ln>
          </p:spPr>
          <p:txBody>
            <a:bodyPr spcFirstLastPara="1" wrap="square" lIns="121900" tIns="121900" rIns="121900" bIns="121900" anchor="t" anchorCtr="0">
              <a:noAutofit/>
            </a:bodyPr>
            <a:lstStyle/>
            <a:p>
              <a:pPr algn="ctr">
                <a:buClr>
                  <a:srgbClr val="0B5394"/>
                </a:buClr>
                <a:buSzPts val="1800"/>
              </a:pPr>
              <a:r>
                <a:rPr lang="fr-FR" sz="2400" b="1" dirty="0">
                  <a:solidFill>
                    <a:srgbClr val="068E56"/>
                  </a:solidFill>
                  <a:latin typeface="Arial"/>
                  <a:ea typeface="Arial"/>
                  <a:cs typeface="Arial"/>
                  <a:sym typeface="Arial"/>
                </a:rPr>
                <a:t>Etablissements et Services MÉDICO-SOCIAUX </a:t>
              </a:r>
              <a:r>
                <a:rPr kumimoji="0" lang="fr-FR" sz="2400" b="0" i="1" u="none" strike="noStrike" kern="1200" cap="none" spc="0" normalizeH="0" baseline="0" noProof="0" dirty="0">
                  <a:ln>
                    <a:noFill/>
                  </a:ln>
                  <a:solidFill>
                    <a:srgbClr val="0829C0"/>
                  </a:solidFill>
                  <a:effectLst/>
                  <a:uLnTx/>
                  <a:uFillTx/>
                  <a:latin typeface="Arial" panose="020B0604020202020204" pitchFamily="34" charset="0"/>
                  <a:cs typeface="Arial" panose="020B0604020202020204" pitchFamily="34" charset="0"/>
                </a:rPr>
                <a:t>(</a:t>
              </a:r>
              <a:r>
                <a:rPr kumimoji="0" lang="fr-FR" b="0" i="1" u="none" strike="noStrike" kern="1200" cap="none" spc="0" normalizeH="0" baseline="0" noProof="0" dirty="0">
                  <a:ln>
                    <a:noFill/>
                  </a:ln>
                  <a:solidFill>
                    <a:srgbClr val="0829C0"/>
                  </a:solidFill>
                  <a:effectLst/>
                  <a:uLnTx/>
                  <a:uFillTx/>
                  <a:latin typeface="Arial" panose="020B0604020202020204" pitchFamily="34" charset="0"/>
                  <a:cs typeface="Arial" panose="020B0604020202020204" pitchFamily="34" charset="0"/>
                </a:rPr>
                <a:t>ex : EHPAD, ESAT, SESSAD, SAVS) </a:t>
              </a:r>
              <a:endParaRPr sz="2400" dirty="0">
                <a:solidFill>
                  <a:srgbClr val="0829C0"/>
                </a:solidFill>
              </a:endParaRPr>
            </a:p>
          </p:txBody>
        </p:sp>
        <p:sp>
          <p:nvSpPr>
            <p:cNvPr id="6" name="Google Shape;206;p31">
              <a:extLst>
                <a:ext uri="{FF2B5EF4-FFF2-40B4-BE49-F238E27FC236}">
                  <a16:creationId xmlns:a16="http://schemas.microsoft.com/office/drawing/2014/main" xmlns="" id="{BFF62329-4213-96ED-5B52-C97520092ECD}"/>
                </a:ext>
              </a:extLst>
            </p:cNvPr>
            <p:cNvSpPr txBox="1"/>
            <p:nvPr/>
          </p:nvSpPr>
          <p:spPr>
            <a:xfrm>
              <a:off x="296979" y="2795633"/>
              <a:ext cx="4333600" cy="2104221"/>
            </a:xfrm>
            <a:prstGeom prst="rect">
              <a:avLst/>
            </a:prstGeom>
            <a:noFill/>
            <a:ln>
              <a:noFill/>
            </a:ln>
          </p:spPr>
          <p:txBody>
            <a:bodyPr spcFirstLastPara="1" wrap="square" lIns="121900" tIns="121900" rIns="121900" bIns="121900" anchor="t" anchorCtr="0">
              <a:noAutofit/>
            </a:bodyPr>
            <a:lstStyle/>
            <a:p>
              <a:pPr algn="ctr">
                <a:buClr>
                  <a:srgbClr val="0B5293"/>
                </a:buClr>
                <a:buSzPts val="1800"/>
              </a:pPr>
              <a:r>
                <a:rPr lang="fr-FR" sz="2400" b="1" dirty="0">
                  <a:solidFill>
                    <a:srgbClr val="068E56"/>
                  </a:solidFill>
                  <a:latin typeface="Arial"/>
                  <a:ea typeface="Arial"/>
                  <a:cs typeface="Arial"/>
                  <a:sym typeface="Arial"/>
                </a:rPr>
                <a:t>Structures développant des services à caractère SANITAIRE ET SOCIAL </a:t>
              </a:r>
              <a:r>
                <a:rPr kumimoji="0" lang="fr-FR" b="0" i="1" u="none" strike="noStrike" kern="1200" cap="none" spc="0" normalizeH="0" baseline="0" noProof="0" dirty="0">
                  <a:ln>
                    <a:noFill/>
                  </a:ln>
                  <a:solidFill>
                    <a:srgbClr val="0829C0"/>
                  </a:solidFill>
                  <a:effectLst/>
                  <a:uLnTx/>
                  <a:uFillTx/>
                  <a:latin typeface="Arial" panose="020B0604020202020204" pitchFamily="34" charset="0"/>
                  <a:cs typeface="Arial" panose="020B0604020202020204" pitchFamily="34" charset="0"/>
                </a:rPr>
                <a:t>(ex : Collectivités territoriales, Associations et Entreprises d’aide à la personne, de services à domicile) </a:t>
              </a:r>
              <a:endParaRPr sz="2400" dirty="0">
                <a:solidFill>
                  <a:srgbClr val="0829C0"/>
                </a:solidFill>
                <a:latin typeface="Arial"/>
                <a:ea typeface="Arial"/>
                <a:cs typeface="Arial"/>
                <a:sym typeface="Arial"/>
              </a:endParaRPr>
            </a:p>
          </p:txBody>
        </p:sp>
        <p:sp>
          <p:nvSpPr>
            <p:cNvPr id="7" name="Google Shape;207;p31">
              <a:extLst>
                <a:ext uri="{FF2B5EF4-FFF2-40B4-BE49-F238E27FC236}">
                  <a16:creationId xmlns:a16="http://schemas.microsoft.com/office/drawing/2014/main" xmlns="" id="{20EB2239-BE6B-CE01-C346-71B4354DFD1D}"/>
                </a:ext>
              </a:extLst>
            </p:cNvPr>
            <p:cNvSpPr txBox="1"/>
            <p:nvPr/>
          </p:nvSpPr>
          <p:spPr>
            <a:xfrm>
              <a:off x="377495" y="1185395"/>
              <a:ext cx="3516244" cy="1765600"/>
            </a:xfrm>
            <a:prstGeom prst="rect">
              <a:avLst/>
            </a:prstGeom>
            <a:noFill/>
            <a:ln>
              <a:noFill/>
            </a:ln>
          </p:spPr>
          <p:txBody>
            <a:bodyPr spcFirstLastPara="1" wrap="square" lIns="121900" tIns="121900" rIns="121900" bIns="121900" anchor="t" anchorCtr="0">
              <a:noAutofit/>
            </a:bodyPr>
            <a:lstStyle/>
            <a:p>
              <a:pPr algn="ctr">
                <a:buClr>
                  <a:srgbClr val="0B5394"/>
                </a:buClr>
                <a:buSzPts val="1800"/>
              </a:pPr>
              <a:r>
                <a:rPr lang="fr-FR" sz="2400" b="1" dirty="0">
                  <a:solidFill>
                    <a:srgbClr val="068E56"/>
                  </a:solidFill>
                  <a:latin typeface="Arial"/>
                  <a:ea typeface="Arial"/>
                  <a:cs typeface="Arial"/>
                  <a:sym typeface="Arial"/>
                </a:rPr>
                <a:t>Etablissements et services SANITAIRES </a:t>
              </a:r>
              <a:r>
                <a:rPr kumimoji="0" lang="fr-FR" b="0" i="1" u="none" strike="noStrike" kern="1200" cap="none" spc="0" normalizeH="0" baseline="0" noProof="0" dirty="0">
                  <a:ln>
                    <a:noFill/>
                  </a:ln>
                  <a:solidFill>
                    <a:srgbClr val="0829C0"/>
                  </a:solidFill>
                  <a:effectLst/>
                  <a:uLnTx/>
                  <a:uFillTx/>
                  <a:latin typeface="Arial" panose="020B0604020202020204" pitchFamily="34" charset="0"/>
                  <a:cs typeface="Arial" panose="020B0604020202020204" pitchFamily="34" charset="0"/>
                </a:rPr>
                <a:t>(Établissements de santé, Organismes de prévention) </a:t>
              </a:r>
              <a:endParaRPr sz="2400" dirty="0">
                <a:solidFill>
                  <a:srgbClr val="0829C0"/>
                </a:solidFill>
              </a:endParaRPr>
            </a:p>
          </p:txBody>
        </p:sp>
        <p:sp>
          <p:nvSpPr>
            <p:cNvPr id="8" name="Google Shape;208;p31">
              <a:extLst>
                <a:ext uri="{FF2B5EF4-FFF2-40B4-BE49-F238E27FC236}">
                  <a16:creationId xmlns:a16="http://schemas.microsoft.com/office/drawing/2014/main" xmlns="" id="{F5DC21F6-7A75-2752-8F01-FB094C92ADE4}"/>
                </a:ext>
              </a:extLst>
            </p:cNvPr>
            <p:cNvSpPr txBox="1"/>
            <p:nvPr/>
          </p:nvSpPr>
          <p:spPr>
            <a:xfrm>
              <a:off x="8249393" y="787933"/>
              <a:ext cx="3049600" cy="2362892"/>
            </a:xfrm>
            <a:prstGeom prst="rect">
              <a:avLst/>
            </a:prstGeom>
            <a:noFill/>
            <a:ln>
              <a:noFill/>
            </a:ln>
          </p:spPr>
          <p:txBody>
            <a:bodyPr spcFirstLastPara="1" wrap="square" lIns="121900" tIns="121900" rIns="121900" bIns="121900" anchor="t" anchorCtr="0">
              <a:noAutofit/>
            </a:bodyPr>
            <a:lstStyle/>
            <a:p>
              <a:pPr algn="ctr">
                <a:buClr>
                  <a:srgbClr val="0B5394"/>
                </a:buClr>
                <a:buSzPts val="1800"/>
              </a:pPr>
              <a:r>
                <a:rPr lang="fr-FR" sz="2400" b="1" dirty="0">
                  <a:solidFill>
                    <a:srgbClr val="068E56"/>
                  </a:solidFill>
                  <a:latin typeface="Arial"/>
                  <a:ea typeface="Arial"/>
                  <a:cs typeface="Arial"/>
                  <a:sym typeface="Arial"/>
                </a:rPr>
                <a:t>Etablissements et services SOCIAUX </a:t>
              </a:r>
              <a:r>
                <a:rPr kumimoji="0" lang="fr-FR" b="0" i="1" u="none" strike="noStrike" kern="1200" cap="none" spc="0" normalizeH="0" baseline="0" noProof="0" dirty="0">
                  <a:ln>
                    <a:noFill/>
                  </a:ln>
                  <a:solidFill>
                    <a:srgbClr val="0829C0"/>
                  </a:solidFill>
                  <a:effectLst/>
                  <a:uLnTx/>
                  <a:uFillTx/>
                  <a:latin typeface="Arial" panose="020B0604020202020204" pitchFamily="34" charset="0"/>
                  <a:cs typeface="Arial" panose="020B0604020202020204" pitchFamily="34" charset="0"/>
                </a:rPr>
                <a:t>(CCAS, Services d’actions sociales ou médico-sociales, Protection judiciaire de la jeunesse, Associations tutélaires)</a:t>
              </a:r>
              <a:endParaRPr sz="2400" dirty="0">
                <a:solidFill>
                  <a:srgbClr val="0829C0"/>
                </a:solidFill>
              </a:endParaRPr>
            </a:p>
          </p:txBody>
        </p:sp>
        <p:sp>
          <p:nvSpPr>
            <p:cNvPr id="9" name="Google Shape;210;p31">
              <a:extLst>
                <a:ext uri="{FF2B5EF4-FFF2-40B4-BE49-F238E27FC236}">
                  <a16:creationId xmlns:a16="http://schemas.microsoft.com/office/drawing/2014/main" xmlns="" id="{89959119-78A1-81CC-0A2A-D30CC7BB738A}"/>
                </a:ext>
              </a:extLst>
            </p:cNvPr>
            <p:cNvSpPr txBox="1"/>
            <p:nvPr/>
          </p:nvSpPr>
          <p:spPr>
            <a:xfrm>
              <a:off x="4192063" y="4756845"/>
              <a:ext cx="4658412" cy="1415718"/>
            </a:xfrm>
            <a:prstGeom prst="rect">
              <a:avLst/>
            </a:prstGeom>
            <a:noFill/>
            <a:ln>
              <a:noFill/>
            </a:ln>
          </p:spPr>
          <p:txBody>
            <a:bodyPr spcFirstLastPara="1" wrap="square" lIns="121900" tIns="60933" rIns="121900" bIns="60933" anchor="t" anchorCtr="0">
              <a:spAutoFit/>
            </a:bodyPr>
            <a:lstStyle/>
            <a:p>
              <a:pPr>
                <a:buClr>
                  <a:srgbClr val="0B5293"/>
                </a:buClr>
                <a:buSzPts val="1800"/>
              </a:pPr>
              <a:r>
                <a:rPr lang="fr-FR" sz="2400" b="1" dirty="0">
                  <a:solidFill>
                    <a:srgbClr val="068E56"/>
                  </a:solidFill>
                  <a:latin typeface="Arial"/>
                  <a:ea typeface="Arial"/>
                  <a:cs typeface="Arial"/>
                  <a:sym typeface="Arial"/>
                </a:rPr>
                <a:t>Structures de PROTECTION SOCIALE </a:t>
              </a:r>
              <a:r>
                <a:rPr lang="fr-FR" dirty="0">
                  <a:solidFill>
                    <a:srgbClr val="0829C0"/>
                  </a:solidFill>
                  <a:latin typeface="Arial"/>
                  <a:ea typeface="Arial"/>
                  <a:cs typeface="Arial"/>
                  <a:sym typeface="Arial"/>
                </a:rPr>
                <a:t>(</a:t>
              </a:r>
              <a:r>
                <a:rPr kumimoji="0" lang="fr-FR" b="0" i="1" u="none" strike="noStrike" kern="1200" cap="none" spc="0" normalizeH="0" baseline="0" noProof="0" dirty="0">
                  <a:ln>
                    <a:noFill/>
                  </a:ln>
                  <a:solidFill>
                    <a:srgbClr val="0829C0"/>
                  </a:solidFill>
                  <a:effectLst/>
                  <a:uLnTx/>
                  <a:uFillTx/>
                  <a:latin typeface="Arial" panose="020B0604020202020204" pitchFamily="34" charset="0"/>
                  <a:cs typeface="Arial" panose="020B0604020202020204" pitchFamily="34" charset="0"/>
                </a:rPr>
                <a:t>Organismes de sécurité sociale, Mutuelles, Groupes d’assurance, Institutions de prévoyance) </a:t>
              </a:r>
              <a:endParaRPr sz="2400" dirty="0">
                <a:solidFill>
                  <a:srgbClr val="0829C0"/>
                </a:solidFill>
              </a:endParaRPr>
            </a:p>
          </p:txBody>
        </p:sp>
        <p:sp>
          <p:nvSpPr>
            <p:cNvPr id="10" name="ZoneTexte 9">
              <a:extLst>
                <a:ext uri="{FF2B5EF4-FFF2-40B4-BE49-F238E27FC236}">
                  <a16:creationId xmlns:a16="http://schemas.microsoft.com/office/drawing/2014/main" xmlns="" id="{8BA079F0-4D2F-6C63-6E8A-9F3723022FC4}"/>
                </a:ext>
              </a:extLst>
            </p:cNvPr>
            <p:cNvSpPr txBox="1"/>
            <p:nvPr/>
          </p:nvSpPr>
          <p:spPr>
            <a:xfrm>
              <a:off x="7561423" y="3448910"/>
              <a:ext cx="3937157" cy="1477328"/>
            </a:xfrm>
            <a:prstGeom prst="rect">
              <a:avLst/>
            </a:prstGeom>
            <a:noFill/>
          </p:spPr>
          <p:txBody>
            <a:bodyPr wrap="square">
              <a:spAutoFit/>
            </a:bodyPr>
            <a:lstStyle/>
            <a:p>
              <a:pPr marL="333375" marR="0" lvl="1" algn="ctr" defTabSz="914400" rtl="0" eaLnBrk="1" fontAlgn="auto" latinLnBrk="0" hangingPunct="1">
                <a:lnSpc>
                  <a:spcPct val="100000"/>
                </a:lnSpc>
                <a:spcBef>
                  <a:spcPts val="0"/>
                </a:spcBef>
                <a:spcAft>
                  <a:spcPts val="200"/>
                </a:spcAft>
                <a:buClrTx/>
                <a:buSzTx/>
                <a:tabLst/>
                <a:defRPr/>
              </a:pPr>
              <a:r>
                <a:rPr kumimoji="0" lang="fr-FR" sz="2400" b="1" u="none" strike="noStrike" kern="1200" cap="none" spc="0" normalizeH="0" baseline="0" noProof="0" dirty="0">
                  <a:ln>
                    <a:noFill/>
                  </a:ln>
                  <a:solidFill>
                    <a:srgbClr val="068E56"/>
                  </a:solidFill>
                  <a:effectLst/>
                  <a:uLnTx/>
                  <a:uFillTx/>
                  <a:latin typeface="Arial" panose="020B0604020202020204" pitchFamily="34" charset="0"/>
                  <a:cs typeface="Arial" panose="020B0604020202020204" pitchFamily="34" charset="0"/>
                </a:rPr>
                <a:t>Organismes de pilotage sanitaire et médico-social </a:t>
              </a:r>
              <a:r>
                <a:rPr kumimoji="0" lang="fr-FR" sz="1800" b="0" i="1" u="none" strike="noStrike" kern="1200" cap="none" spc="0" normalizeH="0" baseline="0" noProof="0" dirty="0">
                  <a:ln>
                    <a:noFill/>
                  </a:ln>
                  <a:solidFill>
                    <a:srgbClr val="0829C0"/>
                  </a:solidFill>
                  <a:effectLst/>
                  <a:uLnTx/>
                  <a:uFillTx/>
                  <a:latin typeface="Arial" panose="020B0604020202020204" pitchFamily="34" charset="0"/>
                  <a:cs typeface="Arial" panose="020B0604020202020204" pitchFamily="34" charset="0"/>
                </a:rPr>
                <a:t>(ARS, Cohésion sociale).</a:t>
              </a:r>
            </a:p>
          </p:txBody>
        </p:sp>
      </p:grpSp>
      <p:pic>
        <p:nvPicPr>
          <p:cNvPr id="11" name="Image 10">
            <a:extLst>
              <a:ext uri="{FF2B5EF4-FFF2-40B4-BE49-F238E27FC236}">
                <a16:creationId xmlns:a16="http://schemas.microsoft.com/office/drawing/2014/main" xmlns="" id="{2D2090F1-849C-1FB0-7F2B-A2DA104E491A}"/>
              </a:ext>
            </a:extLst>
          </p:cNvPr>
          <p:cNvPicPr>
            <a:picLocks noChangeAspect="1"/>
          </p:cNvPicPr>
          <p:nvPr/>
        </p:nvPicPr>
        <p:blipFill>
          <a:blip r:embed="rId3"/>
          <a:stretch>
            <a:fillRect/>
          </a:stretch>
        </p:blipFill>
        <p:spPr>
          <a:xfrm>
            <a:off x="9617519" y="4926238"/>
            <a:ext cx="2426418" cy="1792379"/>
          </a:xfrm>
          <a:prstGeom prst="rect">
            <a:avLst/>
          </a:prstGeom>
        </p:spPr>
      </p:pic>
    </p:spTree>
    <p:extLst>
      <p:ext uri="{BB962C8B-B14F-4D97-AF65-F5344CB8AC3E}">
        <p14:creationId xmlns:p14="http://schemas.microsoft.com/office/powerpoint/2010/main" val="8970561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grpSp>
        <p:nvGrpSpPr>
          <p:cNvPr id="2" name="Groupe 1">
            <a:extLst>
              <a:ext uri="{FF2B5EF4-FFF2-40B4-BE49-F238E27FC236}">
                <a16:creationId xmlns:a16="http://schemas.microsoft.com/office/drawing/2014/main" xmlns="" id="{7242922A-9C28-E7CE-3AD9-B9F65BFB0EF8}"/>
              </a:ext>
            </a:extLst>
          </p:cNvPr>
          <p:cNvGrpSpPr/>
          <p:nvPr/>
        </p:nvGrpSpPr>
        <p:grpSpPr>
          <a:xfrm>
            <a:off x="698014" y="963592"/>
            <a:ext cx="10473090" cy="5029584"/>
            <a:chOff x="371267" y="302580"/>
            <a:chExt cx="8319972" cy="4491395"/>
          </a:xfrm>
        </p:grpSpPr>
        <p:sp>
          <p:nvSpPr>
            <p:cNvPr id="4" name="Google Shape;218;p32">
              <a:extLst>
                <a:ext uri="{FF2B5EF4-FFF2-40B4-BE49-F238E27FC236}">
                  <a16:creationId xmlns:a16="http://schemas.microsoft.com/office/drawing/2014/main" xmlns="" id="{445D5791-264C-D725-8948-05D4C8BD99FA}"/>
                </a:ext>
              </a:extLst>
            </p:cNvPr>
            <p:cNvSpPr txBox="1"/>
            <p:nvPr/>
          </p:nvSpPr>
          <p:spPr>
            <a:xfrm>
              <a:off x="371267" y="302580"/>
              <a:ext cx="3274691" cy="1507227"/>
            </a:xfrm>
            <a:prstGeom prst="ellipse">
              <a:avLst/>
            </a:prstGeom>
            <a:solidFill>
              <a:schemeClr val="accent6">
                <a:lumMod val="40000"/>
                <a:lumOff val="60000"/>
              </a:schemeClr>
            </a:solidFill>
            <a:ln w="28575">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600"/>
                <a:buFont typeface="Arial"/>
                <a:buNone/>
              </a:pPr>
              <a:r>
                <a:rPr lang="fr-FR" sz="3600" b="1" i="0" u="none" strike="noStrike" cap="none" dirty="0">
                  <a:solidFill>
                    <a:srgbClr val="0829C0"/>
                  </a:solidFill>
                  <a:latin typeface="+mj-lt"/>
                  <a:ea typeface="Arial"/>
                  <a:cs typeface="Arial"/>
                  <a:sym typeface="Arial"/>
                </a:rPr>
                <a:t>Objectifs </a:t>
              </a:r>
              <a:endParaRPr b="1" dirty="0">
                <a:solidFill>
                  <a:srgbClr val="0829C0"/>
                </a:solidFill>
                <a:latin typeface="+mj-lt"/>
              </a:endParaRPr>
            </a:p>
            <a:p>
              <a:pPr marL="0" marR="0" lvl="0" indent="0" algn="ctr" rtl="0">
                <a:lnSpc>
                  <a:spcPct val="100000"/>
                </a:lnSpc>
                <a:spcBef>
                  <a:spcPts val="0"/>
                </a:spcBef>
                <a:spcAft>
                  <a:spcPts val="0"/>
                </a:spcAft>
                <a:buClr>
                  <a:srgbClr val="FFFFFF"/>
                </a:buClr>
                <a:buSzPts val="3600"/>
                <a:buFont typeface="Arial"/>
                <a:buNone/>
              </a:pPr>
              <a:r>
                <a:rPr lang="fr-FR" sz="3600" b="1" i="0" u="none" strike="noStrike" cap="none" dirty="0">
                  <a:solidFill>
                    <a:srgbClr val="0829C0"/>
                  </a:solidFill>
                  <a:latin typeface="+mj-lt"/>
                  <a:ea typeface="Arial"/>
                  <a:cs typeface="Arial"/>
                  <a:sym typeface="Arial"/>
                </a:rPr>
                <a:t>des stages</a:t>
              </a:r>
              <a:endParaRPr b="1" dirty="0">
                <a:solidFill>
                  <a:srgbClr val="0829C0"/>
                </a:solidFill>
                <a:latin typeface="+mj-lt"/>
              </a:endParaRPr>
            </a:p>
          </p:txBody>
        </p:sp>
        <p:sp>
          <p:nvSpPr>
            <p:cNvPr id="5" name="Google Shape;219;p32">
              <a:extLst>
                <a:ext uri="{FF2B5EF4-FFF2-40B4-BE49-F238E27FC236}">
                  <a16:creationId xmlns:a16="http://schemas.microsoft.com/office/drawing/2014/main" xmlns="" id="{C35FC225-2880-869B-0954-D2548164888B}"/>
                </a:ext>
              </a:extLst>
            </p:cNvPr>
            <p:cNvSpPr txBox="1"/>
            <p:nvPr/>
          </p:nvSpPr>
          <p:spPr>
            <a:xfrm>
              <a:off x="3870662" y="570496"/>
              <a:ext cx="4634143" cy="707846"/>
            </a:xfrm>
            <a:prstGeom prst="rect">
              <a:avLst/>
            </a:prstGeom>
            <a:solidFill>
              <a:schemeClr val="accent6">
                <a:lumMod val="40000"/>
                <a:lumOff val="60000"/>
              </a:schemeClr>
            </a:solidFill>
            <a:ln w="28575">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000"/>
                <a:buFont typeface="Times New Roman"/>
                <a:buNone/>
              </a:pPr>
              <a:r>
                <a:rPr lang="fr-FR" sz="2000" b="0" i="0" u="none" strike="noStrike" cap="none" dirty="0">
                  <a:solidFill>
                    <a:srgbClr val="002060"/>
                  </a:solidFill>
                  <a:latin typeface="+mj-lt"/>
                  <a:ea typeface="Times New Roman"/>
                  <a:cs typeface="Times New Roman"/>
                  <a:sym typeface="Times New Roman"/>
                </a:rPr>
                <a:t>Identifier les caractéristiques des publics</a:t>
              </a:r>
              <a:endParaRPr dirty="0">
                <a:latin typeface="+mj-lt"/>
              </a:endParaRPr>
            </a:p>
          </p:txBody>
        </p:sp>
        <p:sp>
          <p:nvSpPr>
            <p:cNvPr id="6" name="Google Shape;222;p32">
              <a:extLst>
                <a:ext uri="{FF2B5EF4-FFF2-40B4-BE49-F238E27FC236}">
                  <a16:creationId xmlns:a16="http://schemas.microsoft.com/office/drawing/2014/main" xmlns="" id="{F6183E24-1D9E-33DB-1939-5C0AB7ED3DC4}"/>
                </a:ext>
              </a:extLst>
            </p:cNvPr>
            <p:cNvSpPr/>
            <p:nvPr/>
          </p:nvSpPr>
          <p:spPr>
            <a:xfrm>
              <a:off x="371267" y="2136014"/>
              <a:ext cx="5505750" cy="758121"/>
            </a:xfrm>
            <a:prstGeom prst="rect">
              <a:avLst/>
            </a:prstGeom>
            <a:solidFill>
              <a:schemeClr val="accent6">
                <a:lumMod val="40000"/>
                <a:lumOff val="60000"/>
              </a:schemeClr>
            </a:solidFill>
            <a:ln w="28575" cap="flat" cmpd="sng">
              <a:solidFill>
                <a:srgbClr val="0829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Times New Roman"/>
                <a:buNone/>
              </a:pPr>
              <a:r>
                <a:rPr lang="fr-FR" sz="2000" b="0" i="0" u="none" strike="noStrike" cap="none" dirty="0">
                  <a:solidFill>
                    <a:schemeClr val="bg1"/>
                  </a:solidFill>
                  <a:latin typeface="+mj-lt"/>
                  <a:ea typeface="Times New Roman"/>
                  <a:cs typeface="Times New Roman"/>
                  <a:sym typeface="Times New Roman"/>
                </a:rPr>
                <a:t>Analyser les caractéristiques d’une organisation </a:t>
              </a:r>
              <a:endParaRPr dirty="0">
                <a:solidFill>
                  <a:schemeClr val="bg1"/>
                </a:solidFill>
                <a:latin typeface="+mj-lt"/>
              </a:endParaRPr>
            </a:p>
          </p:txBody>
        </p:sp>
        <p:sp>
          <p:nvSpPr>
            <p:cNvPr id="7" name="Google Shape;223;p32">
              <a:extLst>
                <a:ext uri="{FF2B5EF4-FFF2-40B4-BE49-F238E27FC236}">
                  <a16:creationId xmlns:a16="http://schemas.microsoft.com/office/drawing/2014/main" xmlns="" id="{DE7240E1-BEC0-6622-4836-35D4470C35AB}"/>
                </a:ext>
              </a:extLst>
            </p:cNvPr>
            <p:cNvSpPr txBox="1"/>
            <p:nvPr/>
          </p:nvSpPr>
          <p:spPr>
            <a:xfrm>
              <a:off x="3781885" y="1355368"/>
              <a:ext cx="4545367" cy="707846"/>
            </a:xfrm>
            <a:prstGeom prst="rect">
              <a:avLst/>
            </a:prstGeom>
            <a:solidFill>
              <a:schemeClr val="accent6">
                <a:lumMod val="40000"/>
                <a:lumOff val="60000"/>
              </a:schemeClr>
            </a:solidFill>
            <a:ln w="28575">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imes New Roman"/>
                <a:buNone/>
              </a:pPr>
              <a:r>
                <a:rPr lang="fr-FR" sz="2000" b="0" i="0" u="none" strike="noStrike" cap="none" dirty="0">
                  <a:solidFill>
                    <a:schemeClr val="bg1"/>
                  </a:solidFill>
                  <a:latin typeface="+mj-lt"/>
                  <a:ea typeface="Times New Roman"/>
                  <a:cs typeface="Times New Roman"/>
                  <a:sym typeface="Times New Roman"/>
                </a:rPr>
                <a:t>Repérer et analyser les prestations et services</a:t>
              </a:r>
              <a:endParaRPr sz="1600" dirty="0">
                <a:solidFill>
                  <a:schemeClr val="bg1"/>
                </a:solidFill>
                <a:latin typeface="+mj-lt"/>
              </a:endParaRPr>
            </a:p>
          </p:txBody>
        </p:sp>
        <p:sp>
          <p:nvSpPr>
            <p:cNvPr id="8" name="Google Shape;224;p32">
              <a:extLst>
                <a:ext uri="{FF2B5EF4-FFF2-40B4-BE49-F238E27FC236}">
                  <a16:creationId xmlns:a16="http://schemas.microsoft.com/office/drawing/2014/main" xmlns="" id="{133AF96A-707C-8529-7244-E03014A24639}"/>
                </a:ext>
              </a:extLst>
            </p:cNvPr>
            <p:cNvSpPr txBox="1"/>
            <p:nvPr/>
          </p:nvSpPr>
          <p:spPr>
            <a:xfrm>
              <a:off x="4572000" y="2972651"/>
              <a:ext cx="4119239" cy="400110"/>
            </a:xfrm>
            <a:prstGeom prst="rect">
              <a:avLst/>
            </a:prstGeom>
            <a:solidFill>
              <a:schemeClr val="accent6">
                <a:lumMod val="40000"/>
                <a:lumOff val="60000"/>
              </a:schemeClr>
            </a:solidFill>
            <a:ln w="28575">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Times New Roman"/>
                <a:buNone/>
              </a:pPr>
              <a:r>
                <a:rPr lang="fr-FR" sz="2000" b="0" i="0" u="none" strike="noStrike" cap="none" dirty="0">
                  <a:solidFill>
                    <a:schemeClr val="bg1"/>
                  </a:solidFill>
                  <a:latin typeface="+mj-lt"/>
                  <a:ea typeface="Times New Roman"/>
                  <a:cs typeface="Times New Roman"/>
                  <a:sym typeface="Times New Roman"/>
                </a:rPr>
                <a:t>Mesurer les résultats d’une activité</a:t>
              </a:r>
              <a:endParaRPr dirty="0">
                <a:solidFill>
                  <a:schemeClr val="bg1"/>
                </a:solidFill>
                <a:latin typeface="+mj-lt"/>
              </a:endParaRPr>
            </a:p>
          </p:txBody>
        </p:sp>
        <p:sp>
          <p:nvSpPr>
            <p:cNvPr id="9" name="Google Shape;226;p32">
              <a:extLst>
                <a:ext uri="{FF2B5EF4-FFF2-40B4-BE49-F238E27FC236}">
                  <a16:creationId xmlns:a16="http://schemas.microsoft.com/office/drawing/2014/main" xmlns="" id="{96158120-3D45-399F-8D2B-17814EA83E9A}"/>
                </a:ext>
              </a:extLst>
            </p:cNvPr>
            <p:cNvSpPr txBox="1"/>
            <p:nvPr/>
          </p:nvSpPr>
          <p:spPr>
            <a:xfrm>
              <a:off x="371267" y="3484687"/>
              <a:ext cx="5342865" cy="400069"/>
            </a:xfrm>
            <a:prstGeom prst="rect">
              <a:avLst/>
            </a:prstGeom>
            <a:solidFill>
              <a:schemeClr val="accent6">
                <a:lumMod val="40000"/>
                <a:lumOff val="60000"/>
              </a:schemeClr>
            </a:solidFill>
            <a:ln w="28575">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imes New Roman"/>
                <a:buNone/>
              </a:pPr>
              <a:r>
                <a:rPr lang="fr-FR" sz="2000" b="0" i="0" u="none" strike="noStrike" cap="none" dirty="0">
                  <a:solidFill>
                    <a:schemeClr val="bg1"/>
                  </a:solidFill>
                  <a:latin typeface="+mj-lt"/>
                  <a:ea typeface="Times New Roman"/>
                  <a:cs typeface="Times New Roman"/>
                  <a:sym typeface="Times New Roman"/>
                </a:rPr>
                <a:t>Mettre en œuvre des techniques d’animation </a:t>
              </a:r>
              <a:endParaRPr sz="1600" dirty="0">
                <a:solidFill>
                  <a:schemeClr val="bg1"/>
                </a:solidFill>
                <a:latin typeface="+mj-lt"/>
              </a:endParaRPr>
            </a:p>
          </p:txBody>
        </p:sp>
        <p:sp>
          <p:nvSpPr>
            <p:cNvPr id="10" name="Google Shape;228;p32">
              <a:extLst>
                <a:ext uri="{FF2B5EF4-FFF2-40B4-BE49-F238E27FC236}">
                  <a16:creationId xmlns:a16="http://schemas.microsoft.com/office/drawing/2014/main" xmlns="" id="{ABF19192-0B5E-C9CE-EAF8-22704F596A90}"/>
                </a:ext>
              </a:extLst>
            </p:cNvPr>
            <p:cNvSpPr txBox="1"/>
            <p:nvPr/>
          </p:nvSpPr>
          <p:spPr>
            <a:xfrm>
              <a:off x="976545" y="4086129"/>
              <a:ext cx="6073092" cy="707846"/>
            </a:xfrm>
            <a:prstGeom prst="rect">
              <a:avLst/>
            </a:prstGeom>
            <a:solidFill>
              <a:schemeClr val="accent6">
                <a:lumMod val="40000"/>
                <a:lumOff val="60000"/>
              </a:schemeClr>
            </a:solidFill>
            <a:ln w="28575">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imes New Roman"/>
                <a:buNone/>
              </a:pPr>
              <a:r>
                <a:rPr lang="fr-FR" sz="2000" b="0" i="0" u="none" strike="noStrike" cap="none" dirty="0">
                  <a:solidFill>
                    <a:schemeClr val="bg1"/>
                  </a:solidFill>
                  <a:latin typeface="+mj-lt"/>
                  <a:ea typeface="Times New Roman"/>
                  <a:cs typeface="Times New Roman"/>
                  <a:sym typeface="Times New Roman"/>
                </a:rPr>
                <a:t>Participer à la mise en œuvre d’une démarche de projet et de démarche qualité </a:t>
              </a:r>
              <a:endParaRPr sz="1600" dirty="0">
                <a:solidFill>
                  <a:schemeClr val="bg1"/>
                </a:solidFill>
                <a:latin typeface="+mj-lt"/>
              </a:endParaRPr>
            </a:p>
          </p:txBody>
        </p:sp>
      </p:grpSp>
      <p:pic>
        <p:nvPicPr>
          <p:cNvPr id="11" name="Image 10">
            <a:extLst>
              <a:ext uri="{FF2B5EF4-FFF2-40B4-BE49-F238E27FC236}">
                <a16:creationId xmlns:a16="http://schemas.microsoft.com/office/drawing/2014/main" xmlns="" id="{96EC93BE-0D69-71DB-B93C-9854FB1422A3}"/>
              </a:ext>
            </a:extLst>
          </p:cNvPr>
          <p:cNvPicPr>
            <a:picLocks noChangeAspect="1"/>
          </p:cNvPicPr>
          <p:nvPr/>
        </p:nvPicPr>
        <p:blipFill>
          <a:blip r:embed="rId3"/>
          <a:stretch>
            <a:fillRect/>
          </a:stretch>
        </p:blipFill>
        <p:spPr>
          <a:xfrm>
            <a:off x="9642078" y="4975008"/>
            <a:ext cx="2426418" cy="1792379"/>
          </a:xfrm>
          <a:prstGeom prst="rect">
            <a:avLst/>
          </a:prstGeom>
        </p:spPr>
      </p:pic>
    </p:spTree>
    <p:extLst>
      <p:ext uri="{BB962C8B-B14F-4D97-AF65-F5344CB8AC3E}">
        <p14:creationId xmlns:p14="http://schemas.microsoft.com/office/powerpoint/2010/main" val="20291117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165952" y="1546483"/>
            <a:ext cx="9860096" cy="2983805"/>
          </a:xfrm>
          <a:prstGeom prst="rect">
            <a:avLst/>
          </a:prstGeom>
          <a:ln w="9525" cap="flat" cmpd="sng">
            <a:solidFill>
              <a:srgbClr val="6AA84F"/>
            </a:solidFill>
            <a:prstDash val="solid"/>
            <a:round/>
            <a:headEnd type="none" w="med" len="med"/>
            <a:tailEnd type="none" w="med" len="med"/>
          </a:ln>
        </p:spPr>
        <p:txBody>
          <a:bodyPr wrap="square" lIns="121900" tIns="121900" rIns="121900" bIns="121900" anchor="ctr" anchorCtr="0">
            <a:noAutofit/>
          </a:bodyPr>
          <a:lstStyle/>
          <a:p>
            <a:r>
              <a:rPr lang="fr-FR" b="1" dirty="0">
                <a:solidFill>
                  <a:schemeClr val="accent3">
                    <a:lumMod val="75000"/>
                  </a:schemeClr>
                </a:solidFill>
                <a:effectLst/>
                <a:latin typeface="Andalus" pitchFamily="18" charset="-78"/>
                <a:cs typeface="Andalus" pitchFamily="18" charset="-78"/>
              </a:rPr>
              <a:t>L</a:t>
            </a:r>
            <a:r>
              <a:rPr lang="fr" b="1" dirty="0">
                <a:solidFill>
                  <a:schemeClr val="accent3">
                    <a:lumMod val="75000"/>
                  </a:schemeClr>
                </a:solidFill>
                <a:latin typeface="Andalus" pitchFamily="18" charset="-78"/>
                <a:cs typeface="Andalus" pitchFamily="18" charset="-78"/>
              </a:rPr>
              <a:t>es actions professionnelles</a:t>
            </a:r>
            <a:endParaRPr lang="fr" b="1" dirty="0">
              <a:solidFill>
                <a:schemeClr val="accent3">
                  <a:lumMod val="75000"/>
                </a:schemeClr>
              </a:solidFill>
              <a:effectLst/>
              <a:latin typeface="Andalus" pitchFamily="18" charset="-78"/>
              <a:cs typeface="Andalus" pitchFamily="18" charset="-78"/>
            </a:endParaRPr>
          </a:p>
        </p:txBody>
      </p:sp>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spTree>
    <p:extLst>
      <p:ext uri="{BB962C8B-B14F-4D97-AF65-F5344CB8AC3E}">
        <p14:creationId xmlns:p14="http://schemas.microsoft.com/office/powerpoint/2010/main" val="33254109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5" name="ZoneTexte 4">
            <a:extLst>
              <a:ext uri="{FF2B5EF4-FFF2-40B4-BE49-F238E27FC236}">
                <a16:creationId xmlns:a16="http://schemas.microsoft.com/office/drawing/2014/main" xmlns="" id="{A2E767F5-DE14-A028-8B3F-F85CD69F6B81}"/>
              </a:ext>
            </a:extLst>
          </p:cNvPr>
          <p:cNvSpPr txBox="1"/>
          <p:nvPr/>
        </p:nvSpPr>
        <p:spPr>
          <a:xfrm>
            <a:off x="356212" y="1611366"/>
            <a:ext cx="11479576" cy="3447098"/>
          </a:xfrm>
          <a:prstGeom prst="rect">
            <a:avLst/>
          </a:prstGeom>
          <a:noFill/>
        </p:spPr>
        <p:txBody>
          <a:bodyPr wrap="square">
            <a:spAutoFit/>
          </a:bodyPr>
          <a:lstStyle/>
          <a:p>
            <a:pPr algn="ctr"/>
            <a:r>
              <a:rPr lang="fr-FR" sz="3600" b="1" i="0" u="none" strike="noStrike" baseline="0" dirty="0">
                <a:solidFill>
                  <a:srgbClr val="007826"/>
                </a:solidFill>
                <a:latin typeface="+mj-lt"/>
              </a:rPr>
              <a:t>Le BTS SP3S À JAY DE BEAUFORT (Périgueux) </a:t>
            </a:r>
          </a:p>
          <a:p>
            <a:pPr algn="ctr"/>
            <a:r>
              <a:rPr lang="fr-FR" sz="3200" b="1" dirty="0">
                <a:solidFill>
                  <a:schemeClr val="bg1"/>
                </a:solidFill>
                <a:latin typeface="+mj-lt"/>
              </a:rPr>
              <a:t>C’est </a:t>
            </a:r>
            <a:endParaRPr lang="fr-FR" sz="3200" b="1" i="0" u="none" strike="noStrike" baseline="0" dirty="0">
              <a:solidFill>
                <a:schemeClr val="bg1"/>
              </a:solidFill>
              <a:latin typeface="+mj-lt"/>
            </a:endParaRPr>
          </a:p>
          <a:p>
            <a:pPr marL="539750" algn="l"/>
            <a:r>
              <a:rPr lang="fr-FR" sz="3000" b="0" i="0" u="none" strike="noStrike" baseline="0" dirty="0">
                <a:solidFill>
                  <a:srgbClr val="000000"/>
                </a:solidFill>
                <a:latin typeface="+mj-lt"/>
              </a:rPr>
              <a:t>Une équipe pédagogique expérimentée,</a:t>
            </a:r>
          </a:p>
          <a:p>
            <a:pPr marL="539750" algn="l"/>
            <a:r>
              <a:rPr lang="fr-FR" sz="3000" b="0" i="0" u="none" strike="noStrike" baseline="0" dirty="0">
                <a:solidFill>
                  <a:srgbClr val="000000"/>
                </a:solidFill>
                <a:latin typeface="+mj-lt"/>
              </a:rPr>
              <a:t>La possibilité de stage à l’</a:t>
            </a:r>
            <a:r>
              <a:rPr lang="fr-FR" sz="3000" dirty="0">
                <a:solidFill>
                  <a:srgbClr val="000000"/>
                </a:solidFill>
                <a:latin typeface="+mj-lt"/>
              </a:rPr>
              <a:t>é</a:t>
            </a:r>
            <a:r>
              <a:rPr lang="fr-FR" sz="3000" b="0" i="0" u="none" strike="noStrike" baseline="0" dirty="0">
                <a:solidFill>
                  <a:srgbClr val="000000"/>
                </a:solidFill>
                <a:latin typeface="+mj-lt"/>
              </a:rPr>
              <a:t>tranger</a:t>
            </a:r>
          </a:p>
          <a:p>
            <a:pPr marL="539750" algn="l"/>
            <a:r>
              <a:rPr lang="fr-FR" sz="3000" b="0" i="0" u="none" strike="noStrike" baseline="0" dirty="0">
                <a:solidFill>
                  <a:srgbClr val="000000"/>
                </a:solidFill>
                <a:latin typeface="+mj-lt"/>
              </a:rPr>
              <a:t>Un réseau de partenaires bien développé ( CPAM, CAF,</a:t>
            </a:r>
          </a:p>
          <a:p>
            <a:pPr marL="539750" algn="l"/>
            <a:r>
              <a:rPr lang="fr-FR" sz="3000" b="0" i="0" u="none" strike="noStrike" baseline="0" dirty="0">
                <a:solidFill>
                  <a:srgbClr val="000000"/>
                </a:solidFill>
                <a:latin typeface="+mj-lt"/>
              </a:rPr>
              <a:t>MGEN...)</a:t>
            </a:r>
          </a:p>
          <a:p>
            <a:pPr marL="539750" algn="l"/>
            <a:r>
              <a:rPr lang="fr-FR" sz="3000" b="0" i="0" u="none" strike="noStrike" baseline="0" dirty="0">
                <a:solidFill>
                  <a:srgbClr val="000000"/>
                </a:solidFill>
                <a:latin typeface="+mj-lt"/>
              </a:rPr>
              <a:t>Un effectif limité à 18 places dans un cadre serein et verdoyant</a:t>
            </a:r>
            <a:endParaRPr lang="fr-FR" sz="3000" dirty="0">
              <a:latin typeface="+mj-lt"/>
            </a:endParaRPr>
          </a:p>
        </p:txBody>
      </p:sp>
    </p:spTree>
    <p:extLst>
      <p:ext uri="{BB962C8B-B14F-4D97-AF65-F5344CB8AC3E}">
        <p14:creationId xmlns:p14="http://schemas.microsoft.com/office/powerpoint/2010/main" val="20678515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5" name="Espace réservé du contenu 3">
            <a:extLst>
              <a:ext uri="{FF2B5EF4-FFF2-40B4-BE49-F238E27FC236}">
                <a16:creationId xmlns:a16="http://schemas.microsoft.com/office/drawing/2014/main" xmlns="" id="{D3C63677-21CA-EF06-810A-1B3E43E7C5CA}"/>
              </a:ext>
            </a:extLst>
          </p:cNvPr>
          <p:cNvSpPr>
            <a:spLocks noGrp="1"/>
          </p:cNvSpPr>
          <p:nvPr>
            <p:ph type="ctrTitle"/>
          </p:nvPr>
        </p:nvSpPr>
        <p:spPr>
          <a:xfrm>
            <a:off x="1344058" y="1079654"/>
            <a:ext cx="8505022" cy="4715218"/>
          </a:xfrm>
        </p:spPr>
        <p:txBody>
          <a:bodyPr>
            <a:noAutofit/>
          </a:bodyPr>
          <a:lstStyle/>
          <a:p>
            <a:pPr>
              <a:spcBef>
                <a:spcPts val="600"/>
              </a:spcBef>
            </a:pPr>
            <a:r>
              <a:rPr lang="fr-FR" sz="3600" dirty="0">
                <a:latin typeface="Arial" panose="020B0604020202020204" pitchFamily="34" charset="0"/>
                <a:cs typeface="Arial" panose="020B0604020202020204" pitchFamily="34" charset="0"/>
              </a:rPr>
              <a:t>Elles permettent de développer les compétences ainsi que les savoir-être professionnels</a:t>
            </a:r>
            <a:br>
              <a:rPr lang="fr-FR" sz="3600" dirty="0">
                <a:latin typeface="Arial" panose="020B0604020202020204" pitchFamily="34" charset="0"/>
                <a:cs typeface="Arial" panose="020B0604020202020204" pitchFamily="34" charset="0"/>
              </a:rPr>
            </a:br>
            <a:r>
              <a:rPr lang="fr-FR" sz="3600" dirty="0">
                <a:latin typeface="Arial" panose="020B0604020202020204" pitchFamily="34" charset="0"/>
                <a:cs typeface="Arial" panose="020B0604020202020204" pitchFamily="34" charset="0"/>
              </a:rPr>
              <a:t/>
            </a:r>
            <a:br>
              <a:rPr lang="fr-FR" sz="3600" dirty="0">
                <a:latin typeface="Arial" panose="020B0604020202020204" pitchFamily="34" charset="0"/>
                <a:cs typeface="Arial" panose="020B0604020202020204" pitchFamily="34" charset="0"/>
              </a:rPr>
            </a:br>
            <a:r>
              <a:rPr lang="fr-FR" sz="3600" dirty="0">
                <a:latin typeface="Arial" panose="020B0604020202020204" pitchFamily="34" charset="0"/>
                <a:cs typeface="Arial" panose="020B0604020202020204" pitchFamily="34" charset="0"/>
              </a:rPr>
              <a:t>Elles sont complémentaires des périodes en milieu professionnel</a:t>
            </a: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3651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sp>
        <p:nvSpPr>
          <p:cNvPr id="4" name="Shape 182">
            <a:extLst>
              <a:ext uri="{FF2B5EF4-FFF2-40B4-BE49-F238E27FC236}">
                <a16:creationId xmlns:a16="http://schemas.microsoft.com/office/drawing/2014/main" xmlns="" id="{239445DF-5126-005F-5D4F-9686E5747B3D}"/>
              </a:ext>
            </a:extLst>
          </p:cNvPr>
          <p:cNvSpPr txBox="1">
            <a:spLocks/>
          </p:cNvSpPr>
          <p:nvPr/>
        </p:nvSpPr>
        <p:spPr>
          <a:xfrm>
            <a:off x="1894708" y="989955"/>
            <a:ext cx="7778295" cy="70238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800"/>
              <a:buFont typeface="Nunito"/>
              <a:buNone/>
              <a:defRPr sz="5067" b="0" i="0" u="none" strike="noStrike" cap="none">
                <a:solidFill>
                  <a:schemeClr val="lt1"/>
                </a:solidFill>
                <a:latin typeface="Nunito"/>
                <a:ea typeface="Nunito"/>
                <a:cs typeface="Nunito"/>
                <a:sym typeface="Nunito"/>
              </a:defRPr>
            </a:lvl1pPr>
            <a:lvl2pPr lvl="1" algn="ctr">
              <a:spcBef>
                <a:spcPts val="0"/>
              </a:spcBef>
              <a:buClr>
                <a:schemeClr val="lt1"/>
              </a:buClr>
              <a:buSzPts val="3800"/>
              <a:buFont typeface="Nunito"/>
              <a:buNone/>
              <a:defRPr sz="5067">
                <a:solidFill>
                  <a:schemeClr val="lt1"/>
                </a:solidFill>
                <a:latin typeface="Nunito"/>
                <a:ea typeface="Nunito"/>
                <a:cs typeface="Nunito"/>
                <a:sym typeface="Nunito"/>
              </a:defRPr>
            </a:lvl2pPr>
            <a:lvl3pPr lvl="2" algn="ctr">
              <a:spcBef>
                <a:spcPts val="0"/>
              </a:spcBef>
              <a:buClr>
                <a:schemeClr val="lt1"/>
              </a:buClr>
              <a:buSzPts val="3800"/>
              <a:buFont typeface="Nunito"/>
              <a:buNone/>
              <a:defRPr sz="5067">
                <a:solidFill>
                  <a:schemeClr val="lt1"/>
                </a:solidFill>
                <a:latin typeface="Nunito"/>
                <a:ea typeface="Nunito"/>
                <a:cs typeface="Nunito"/>
                <a:sym typeface="Nunito"/>
              </a:defRPr>
            </a:lvl3pPr>
            <a:lvl4pPr lvl="3" algn="ctr">
              <a:spcBef>
                <a:spcPts val="0"/>
              </a:spcBef>
              <a:buClr>
                <a:schemeClr val="lt1"/>
              </a:buClr>
              <a:buSzPts val="3800"/>
              <a:buFont typeface="Nunito"/>
              <a:buNone/>
              <a:defRPr sz="5067">
                <a:solidFill>
                  <a:schemeClr val="lt1"/>
                </a:solidFill>
                <a:latin typeface="Nunito"/>
                <a:ea typeface="Nunito"/>
                <a:cs typeface="Nunito"/>
                <a:sym typeface="Nunito"/>
              </a:defRPr>
            </a:lvl4pPr>
            <a:lvl5pPr lvl="4" algn="ctr">
              <a:spcBef>
                <a:spcPts val="0"/>
              </a:spcBef>
              <a:buClr>
                <a:schemeClr val="lt1"/>
              </a:buClr>
              <a:buSzPts val="3800"/>
              <a:buFont typeface="Nunito"/>
              <a:buNone/>
              <a:defRPr sz="5067">
                <a:solidFill>
                  <a:schemeClr val="lt1"/>
                </a:solidFill>
                <a:latin typeface="Nunito"/>
                <a:ea typeface="Nunito"/>
                <a:cs typeface="Nunito"/>
                <a:sym typeface="Nunito"/>
              </a:defRPr>
            </a:lvl5pPr>
            <a:lvl6pPr lvl="5" algn="ctr">
              <a:spcBef>
                <a:spcPts val="0"/>
              </a:spcBef>
              <a:buClr>
                <a:schemeClr val="lt1"/>
              </a:buClr>
              <a:buSzPts val="3800"/>
              <a:buFont typeface="Nunito"/>
              <a:buNone/>
              <a:defRPr sz="5067">
                <a:solidFill>
                  <a:schemeClr val="lt1"/>
                </a:solidFill>
                <a:latin typeface="Nunito"/>
                <a:ea typeface="Nunito"/>
                <a:cs typeface="Nunito"/>
                <a:sym typeface="Nunito"/>
              </a:defRPr>
            </a:lvl6pPr>
            <a:lvl7pPr lvl="6" algn="ctr">
              <a:spcBef>
                <a:spcPts val="0"/>
              </a:spcBef>
              <a:buClr>
                <a:schemeClr val="lt1"/>
              </a:buClr>
              <a:buSzPts val="3800"/>
              <a:buFont typeface="Nunito"/>
              <a:buNone/>
              <a:defRPr sz="5067">
                <a:solidFill>
                  <a:schemeClr val="lt1"/>
                </a:solidFill>
                <a:latin typeface="Nunito"/>
                <a:ea typeface="Nunito"/>
                <a:cs typeface="Nunito"/>
                <a:sym typeface="Nunito"/>
              </a:defRPr>
            </a:lvl7pPr>
            <a:lvl8pPr lvl="7" algn="ctr">
              <a:spcBef>
                <a:spcPts val="0"/>
              </a:spcBef>
              <a:buClr>
                <a:schemeClr val="lt1"/>
              </a:buClr>
              <a:buSzPts val="3800"/>
              <a:buFont typeface="Nunito"/>
              <a:buNone/>
              <a:defRPr sz="5067">
                <a:solidFill>
                  <a:schemeClr val="lt1"/>
                </a:solidFill>
                <a:latin typeface="Nunito"/>
                <a:ea typeface="Nunito"/>
                <a:cs typeface="Nunito"/>
                <a:sym typeface="Nunito"/>
              </a:defRPr>
            </a:lvl8pPr>
            <a:lvl9pPr lvl="8" algn="ctr">
              <a:spcBef>
                <a:spcPts val="0"/>
              </a:spcBef>
              <a:buClr>
                <a:schemeClr val="lt1"/>
              </a:buClr>
              <a:buSzPts val="3800"/>
              <a:buFont typeface="Nunito"/>
              <a:buNone/>
              <a:defRPr sz="5067">
                <a:solidFill>
                  <a:schemeClr val="lt1"/>
                </a:solidFill>
                <a:latin typeface="Nunito"/>
                <a:ea typeface="Nunito"/>
                <a:cs typeface="Nunito"/>
                <a:sym typeface="Nunito"/>
              </a:defRPr>
            </a:lvl9pPr>
          </a:lstStyle>
          <a:p>
            <a:pPr marL="457200" indent="-342900">
              <a:buClr>
                <a:srgbClr val="0B5394"/>
              </a:buClr>
              <a:buSzPts val="1800"/>
            </a:pPr>
            <a:r>
              <a:rPr lang="fr-FR" sz="3200" b="1" i="1" kern="0" dirty="0">
                <a:ln w="19050">
                  <a:noFill/>
                  <a:prstDash val="solid"/>
                </a:ln>
                <a:solidFill>
                  <a:schemeClr val="accent3">
                    <a:lumMod val="75000"/>
                  </a:schemeClr>
                </a:solidFill>
                <a:latin typeface="+mj-lt"/>
                <a:cs typeface="Andalus" pitchFamily="18" charset="-78"/>
              </a:rPr>
              <a:t>Visite du GED de la CAF</a:t>
            </a:r>
            <a:endParaRPr lang="fr" sz="3200" b="1" i="1" kern="0" dirty="0">
              <a:ln w="19050">
                <a:noFill/>
                <a:prstDash val="solid"/>
              </a:ln>
              <a:solidFill>
                <a:schemeClr val="accent3">
                  <a:lumMod val="75000"/>
                </a:schemeClr>
              </a:solidFill>
              <a:latin typeface="+mj-lt"/>
              <a:cs typeface="Andalus" pitchFamily="18" charset="-78"/>
            </a:endParaRPr>
          </a:p>
        </p:txBody>
      </p:sp>
      <p:pic>
        <p:nvPicPr>
          <p:cNvPr id="5" name="Image 4">
            <a:extLst>
              <a:ext uri="{FF2B5EF4-FFF2-40B4-BE49-F238E27FC236}">
                <a16:creationId xmlns:a16="http://schemas.microsoft.com/office/drawing/2014/main" xmlns="" id="{40C282FC-6185-36A8-A229-C105A7E253E1}"/>
              </a:ext>
            </a:extLst>
          </p:cNvPr>
          <p:cNvPicPr>
            <a:picLocks noChangeAspect="1"/>
          </p:cNvPicPr>
          <p:nvPr/>
        </p:nvPicPr>
        <p:blipFill>
          <a:blip r:embed="rId3"/>
          <a:stretch>
            <a:fillRect/>
          </a:stretch>
        </p:blipFill>
        <p:spPr>
          <a:xfrm>
            <a:off x="1742914" y="1961002"/>
            <a:ext cx="6508790" cy="3555848"/>
          </a:xfrm>
          <a:prstGeom prst="rect">
            <a:avLst/>
          </a:prstGeom>
        </p:spPr>
      </p:pic>
      <p:sp>
        <p:nvSpPr>
          <p:cNvPr id="6" name="ZoneTexte 5">
            <a:extLst>
              <a:ext uri="{FF2B5EF4-FFF2-40B4-BE49-F238E27FC236}">
                <a16:creationId xmlns:a16="http://schemas.microsoft.com/office/drawing/2014/main" xmlns="" id="{BD391BF3-CC30-D3D9-92F5-FB17EA964C81}"/>
              </a:ext>
            </a:extLst>
          </p:cNvPr>
          <p:cNvSpPr txBox="1"/>
          <p:nvPr/>
        </p:nvSpPr>
        <p:spPr>
          <a:xfrm>
            <a:off x="8461147" y="1849308"/>
            <a:ext cx="3139614" cy="3245941"/>
          </a:xfrm>
          <a:prstGeom prst="flowChartConnector">
            <a:avLst/>
          </a:prstGeom>
          <a:solidFill>
            <a:srgbClr val="CCFFCC"/>
          </a:solidFill>
          <a:ln>
            <a:solidFill>
              <a:schemeClr val="accent4">
                <a:lumMod val="50000"/>
              </a:schemeClr>
            </a:solidFill>
          </a:ln>
        </p:spPr>
        <p:txBody>
          <a:bodyPr wrap="square" rtlCol="0">
            <a:spAutoFit/>
          </a:bodyPr>
          <a:lstStyle/>
          <a:p>
            <a:pPr algn="ctr"/>
            <a:r>
              <a:rPr lang="fr-FR" b="1" dirty="0">
                <a:solidFill>
                  <a:srgbClr val="0B5394"/>
                </a:solidFill>
                <a:latin typeface="Comic Sans MS" panose="030F0702030302020204" pitchFamily="66" charset="0"/>
              </a:rPr>
              <a:t>Chaque année, nous visitons le centre de gestion électronique des documents (GED) de la caisse d’allocations familiales </a:t>
            </a:r>
            <a:endParaRPr lang="fr-FR" dirty="0"/>
          </a:p>
        </p:txBody>
      </p:sp>
    </p:spTree>
    <p:extLst>
      <p:ext uri="{BB962C8B-B14F-4D97-AF65-F5344CB8AC3E}">
        <p14:creationId xmlns:p14="http://schemas.microsoft.com/office/powerpoint/2010/main" val="30882282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sp>
        <p:nvSpPr>
          <p:cNvPr id="2" name="Shape 182">
            <a:extLst>
              <a:ext uri="{FF2B5EF4-FFF2-40B4-BE49-F238E27FC236}">
                <a16:creationId xmlns:a16="http://schemas.microsoft.com/office/drawing/2014/main" xmlns="" id="{64729CD0-6798-AC56-80E0-B69D26BD9EC4}"/>
              </a:ext>
            </a:extLst>
          </p:cNvPr>
          <p:cNvSpPr txBox="1">
            <a:spLocks/>
          </p:cNvSpPr>
          <p:nvPr/>
        </p:nvSpPr>
        <p:spPr>
          <a:xfrm>
            <a:off x="2206852" y="1129600"/>
            <a:ext cx="8248155" cy="702389"/>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800"/>
              <a:buFont typeface="Nunito"/>
              <a:buNone/>
              <a:defRPr sz="5067" b="0" i="0" u="none" strike="noStrike" cap="none">
                <a:solidFill>
                  <a:schemeClr val="lt1"/>
                </a:solidFill>
                <a:latin typeface="Nunito"/>
                <a:ea typeface="Nunito"/>
                <a:cs typeface="Nunito"/>
                <a:sym typeface="Nunito"/>
              </a:defRPr>
            </a:lvl1pPr>
            <a:lvl2pPr lvl="1" algn="ctr">
              <a:spcBef>
                <a:spcPts val="0"/>
              </a:spcBef>
              <a:buClr>
                <a:schemeClr val="lt1"/>
              </a:buClr>
              <a:buSzPts val="3800"/>
              <a:buFont typeface="Nunito"/>
              <a:buNone/>
              <a:defRPr sz="5067">
                <a:solidFill>
                  <a:schemeClr val="lt1"/>
                </a:solidFill>
                <a:latin typeface="Nunito"/>
                <a:ea typeface="Nunito"/>
                <a:cs typeface="Nunito"/>
                <a:sym typeface="Nunito"/>
              </a:defRPr>
            </a:lvl2pPr>
            <a:lvl3pPr lvl="2" algn="ctr">
              <a:spcBef>
                <a:spcPts val="0"/>
              </a:spcBef>
              <a:buClr>
                <a:schemeClr val="lt1"/>
              </a:buClr>
              <a:buSzPts val="3800"/>
              <a:buFont typeface="Nunito"/>
              <a:buNone/>
              <a:defRPr sz="5067">
                <a:solidFill>
                  <a:schemeClr val="lt1"/>
                </a:solidFill>
                <a:latin typeface="Nunito"/>
                <a:ea typeface="Nunito"/>
                <a:cs typeface="Nunito"/>
                <a:sym typeface="Nunito"/>
              </a:defRPr>
            </a:lvl3pPr>
            <a:lvl4pPr lvl="3" algn="ctr">
              <a:spcBef>
                <a:spcPts val="0"/>
              </a:spcBef>
              <a:buClr>
                <a:schemeClr val="lt1"/>
              </a:buClr>
              <a:buSzPts val="3800"/>
              <a:buFont typeface="Nunito"/>
              <a:buNone/>
              <a:defRPr sz="5067">
                <a:solidFill>
                  <a:schemeClr val="lt1"/>
                </a:solidFill>
                <a:latin typeface="Nunito"/>
                <a:ea typeface="Nunito"/>
                <a:cs typeface="Nunito"/>
                <a:sym typeface="Nunito"/>
              </a:defRPr>
            </a:lvl4pPr>
            <a:lvl5pPr lvl="4" algn="ctr">
              <a:spcBef>
                <a:spcPts val="0"/>
              </a:spcBef>
              <a:buClr>
                <a:schemeClr val="lt1"/>
              </a:buClr>
              <a:buSzPts val="3800"/>
              <a:buFont typeface="Nunito"/>
              <a:buNone/>
              <a:defRPr sz="5067">
                <a:solidFill>
                  <a:schemeClr val="lt1"/>
                </a:solidFill>
                <a:latin typeface="Nunito"/>
                <a:ea typeface="Nunito"/>
                <a:cs typeface="Nunito"/>
                <a:sym typeface="Nunito"/>
              </a:defRPr>
            </a:lvl5pPr>
            <a:lvl6pPr lvl="5" algn="ctr">
              <a:spcBef>
                <a:spcPts val="0"/>
              </a:spcBef>
              <a:buClr>
                <a:schemeClr val="lt1"/>
              </a:buClr>
              <a:buSzPts val="3800"/>
              <a:buFont typeface="Nunito"/>
              <a:buNone/>
              <a:defRPr sz="5067">
                <a:solidFill>
                  <a:schemeClr val="lt1"/>
                </a:solidFill>
                <a:latin typeface="Nunito"/>
                <a:ea typeface="Nunito"/>
                <a:cs typeface="Nunito"/>
                <a:sym typeface="Nunito"/>
              </a:defRPr>
            </a:lvl6pPr>
            <a:lvl7pPr lvl="6" algn="ctr">
              <a:spcBef>
                <a:spcPts val="0"/>
              </a:spcBef>
              <a:buClr>
                <a:schemeClr val="lt1"/>
              </a:buClr>
              <a:buSzPts val="3800"/>
              <a:buFont typeface="Nunito"/>
              <a:buNone/>
              <a:defRPr sz="5067">
                <a:solidFill>
                  <a:schemeClr val="lt1"/>
                </a:solidFill>
                <a:latin typeface="Nunito"/>
                <a:ea typeface="Nunito"/>
                <a:cs typeface="Nunito"/>
                <a:sym typeface="Nunito"/>
              </a:defRPr>
            </a:lvl7pPr>
            <a:lvl8pPr lvl="7" algn="ctr">
              <a:spcBef>
                <a:spcPts val="0"/>
              </a:spcBef>
              <a:buClr>
                <a:schemeClr val="lt1"/>
              </a:buClr>
              <a:buSzPts val="3800"/>
              <a:buFont typeface="Nunito"/>
              <a:buNone/>
              <a:defRPr sz="5067">
                <a:solidFill>
                  <a:schemeClr val="lt1"/>
                </a:solidFill>
                <a:latin typeface="Nunito"/>
                <a:ea typeface="Nunito"/>
                <a:cs typeface="Nunito"/>
                <a:sym typeface="Nunito"/>
              </a:defRPr>
            </a:lvl8pPr>
            <a:lvl9pPr lvl="8" algn="ctr">
              <a:spcBef>
                <a:spcPts val="0"/>
              </a:spcBef>
              <a:buClr>
                <a:schemeClr val="lt1"/>
              </a:buClr>
              <a:buSzPts val="3800"/>
              <a:buFont typeface="Nunito"/>
              <a:buNone/>
              <a:defRPr sz="5067">
                <a:solidFill>
                  <a:schemeClr val="lt1"/>
                </a:solidFill>
                <a:latin typeface="Nunito"/>
                <a:ea typeface="Nunito"/>
                <a:cs typeface="Nunito"/>
                <a:sym typeface="Nunito"/>
              </a:defRPr>
            </a:lvl9pPr>
          </a:lstStyle>
          <a:p>
            <a:pPr marL="457200" indent="-342900">
              <a:buClr>
                <a:srgbClr val="0B5394"/>
              </a:buClr>
              <a:buSzPts val="1800"/>
            </a:pPr>
            <a:r>
              <a:rPr lang="fr-FR" sz="3200" b="1" i="1" kern="0" dirty="0">
                <a:ln w="19050">
                  <a:noFill/>
                  <a:prstDash val="solid"/>
                </a:ln>
                <a:solidFill>
                  <a:schemeClr val="accent3">
                    <a:lumMod val="75000"/>
                  </a:schemeClr>
                </a:solidFill>
                <a:latin typeface="+mj-lt"/>
                <a:cs typeface="Andalus" pitchFamily="18" charset="-78"/>
              </a:rPr>
              <a:t>Visite du musée de la sécurité sociale</a:t>
            </a:r>
            <a:endParaRPr lang="fr" sz="3200" b="1" i="1" kern="0" dirty="0">
              <a:ln w="19050">
                <a:noFill/>
                <a:prstDash val="solid"/>
              </a:ln>
              <a:solidFill>
                <a:schemeClr val="accent3">
                  <a:lumMod val="75000"/>
                </a:schemeClr>
              </a:solidFill>
              <a:latin typeface="+mj-lt"/>
              <a:cs typeface="Andalus" pitchFamily="18" charset="-78"/>
            </a:endParaRPr>
          </a:p>
        </p:txBody>
      </p:sp>
      <p:pic>
        <p:nvPicPr>
          <p:cNvPr id="4" name="Image 3">
            <a:extLst>
              <a:ext uri="{FF2B5EF4-FFF2-40B4-BE49-F238E27FC236}">
                <a16:creationId xmlns:a16="http://schemas.microsoft.com/office/drawing/2014/main" xmlns="" id="{2027D900-43EB-008D-5D20-4AD44D8DD62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936150" y="1901418"/>
            <a:ext cx="6152765" cy="3475787"/>
          </a:xfrm>
          <a:prstGeom prst="rect">
            <a:avLst/>
          </a:prstGeom>
        </p:spPr>
      </p:pic>
    </p:spTree>
    <p:extLst>
      <p:ext uri="{BB962C8B-B14F-4D97-AF65-F5344CB8AC3E}">
        <p14:creationId xmlns:p14="http://schemas.microsoft.com/office/powerpoint/2010/main" val="30889836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sp>
        <p:nvSpPr>
          <p:cNvPr id="3" name="Titre 2">
            <a:extLst>
              <a:ext uri="{FF2B5EF4-FFF2-40B4-BE49-F238E27FC236}">
                <a16:creationId xmlns:a16="http://schemas.microsoft.com/office/drawing/2014/main" xmlns="" id="{E68C4CDE-DF81-C108-66F6-B763D17F9BAB}"/>
              </a:ext>
            </a:extLst>
          </p:cNvPr>
          <p:cNvSpPr>
            <a:spLocks noGrp="1"/>
          </p:cNvSpPr>
          <p:nvPr>
            <p:ph type="ctrTitle"/>
          </p:nvPr>
        </p:nvSpPr>
        <p:spPr>
          <a:xfrm>
            <a:off x="2621491" y="998252"/>
            <a:ext cx="7148400" cy="786481"/>
          </a:xfrm>
        </p:spPr>
        <p:txBody>
          <a:bodyPr/>
          <a:lstStyle/>
          <a:p>
            <a:r>
              <a:rPr lang="fr-FR" sz="3200" b="1" dirty="0">
                <a:solidFill>
                  <a:srgbClr val="068E56"/>
                </a:solidFill>
                <a:latin typeface="+mj-lt"/>
              </a:rPr>
              <a:t>visite du CICAT de Saint Astier</a:t>
            </a:r>
            <a:endParaRPr lang="fr-FR" sz="3200" dirty="0">
              <a:solidFill>
                <a:srgbClr val="068E56"/>
              </a:solidFill>
              <a:latin typeface="+mj-lt"/>
            </a:endParaRPr>
          </a:p>
        </p:txBody>
      </p:sp>
      <p:pic>
        <p:nvPicPr>
          <p:cNvPr id="4" name="Image 3">
            <a:extLst>
              <a:ext uri="{FF2B5EF4-FFF2-40B4-BE49-F238E27FC236}">
                <a16:creationId xmlns:a16="http://schemas.microsoft.com/office/drawing/2014/main" xmlns="" id="{BCB35C69-9933-C9E5-C13C-159982653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944" y="1784733"/>
            <a:ext cx="5210111" cy="3907583"/>
          </a:xfrm>
          <a:prstGeom prst="rect">
            <a:avLst/>
          </a:prstGeom>
        </p:spPr>
      </p:pic>
    </p:spTree>
    <p:extLst>
      <p:ext uri="{BB962C8B-B14F-4D97-AF65-F5344CB8AC3E}">
        <p14:creationId xmlns:p14="http://schemas.microsoft.com/office/powerpoint/2010/main" val="18237632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sp>
        <p:nvSpPr>
          <p:cNvPr id="3" name="Titre 2">
            <a:extLst>
              <a:ext uri="{FF2B5EF4-FFF2-40B4-BE49-F238E27FC236}">
                <a16:creationId xmlns:a16="http://schemas.microsoft.com/office/drawing/2014/main" xmlns="" id="{E68C4CDE-DF81-C108-66F6-B763D17F9BAB}"/>
              </a:ext>
            </a:extLst>
          </p:cNvPr>
          <p:cNvSpPr>
            <a:spLocks noGrp="1"/>
          </p:cNvSpPr>
          <p:nvPr>
            <p:ph type="ctrTitle"/>
          </p:nvPr>
        </p:nvSpPr>
        <p:spPr>
          <a:xfrm>
            <a:off x="1972018" y="766898"/>
            <a:ext cx="9232135" cy="1260206"/>
          </a:xfrm>
        </p:spPr>
        <p:txBody>
          <a:bodyPr/>
          <a:lstStyle/>
          <a:p>
            <a:r>
              <a:rPr lang="fr-FR" sz="3200" b="1" dirty="0">
                <a:solidFill>
                  <a:srgbClr val="068E56"/>
                </a:solidFill>
                <a:latin typeface="+mj-lt"/>
              </a:rPr>
              <a:t>Création d’une vidéo dans le cadre du concours Sidaction « filmer c’est déjà réagir »</a:t>
            </a:r>
          </a:p>
        </p:txBody>
      </p:sp>
      <p:pic>
        <p:nvPicPr>
          <p:cNvPr id="5" name="Image 4">
            <a:extLst>
              <a:ext uri="{FF2B5EF4-FFF2-40B4-BE49-F238E27FC236}">
                <a16:creationId xmlns:a16="http://schemas.microsoft.com/office/drawing/2014/main" xmlns="" id="{E7D67FE2-461F-9D96-449C-5281985729D6}"/>
              </a:ext>
            </a:extLst>
          </p:cNvPr>
          <p:cNvPicPr>
            <a:picLocks noChangeAspect="1"/>
          </p:cNvPicPr>
          <p:nvPr/>
        </p:nvPicPr>
        <p:blipFill rotWithShape="1">
          <a:blip r:embed="rId3"/>
          <a:srcRect t="12531" b="6024"/>
          <a:stretch/>
        </p:blipFill>
        <p:spPr>
          <a:xfrm>
            <a:off x="3685664" y="2027104"/>
            <a:ext cx="8264370" cy="4206863"/>
          </a:xfrm>
          <a:prstGeom prst="rect">
            <a:avLst/>
          </a:prstGeom>
          <a:ln>
            <a:solidFill>
              <a:srgbClr val="0829C0"/>
            </a:solidFill>
          </a:ln>
        </p:spPr>
      </p:pic>
      <p:sp>
        <p:nvSpPr>
          <p:cNvPr id="7" name="ZoneTexte 6">
            <a:extLst>
              <a:ext uri="{FF2B5EF4-FFF2-40B4-BE49-F238E27FC236}">
                <a16:creationId xmlns:a16="http://schemas.microsoft.com/office/drawing/2014/main" xmlns="" id="{E36D9A06-30B1-FC1F-40FD-0569609F70B5}"/>
              </a:ext>
            </a:extLst>
          </p:cNvPr>
          <p:cNvSpPr txBox="1"/>
          <p:nvPr/>
        </p:nvSpPr>
        <p:spPr>
          <a:xfrm>
            <a:off x="461329" y="4130535"/>
            <a:ext cx="3224335" cy="646331"/>
          </a:xfrm>
          <a:prstGeom prst="rect">
            <a:avLst/>
          </a:prstGeom>
          <a:noFill/>
        </p:spPr>
        <p:txBody>
          <a:bodyPr wrap="square">
            <a:spAutoFit/>
          </a:bodyPr>
          <a:lstStyle/>
          <a:p>
            <a:r>
              <a:rPr lang="fr-FR" dirty="0">
                <a:solidFill>
                  <a:srgbClr val="0829C0"/>
                </a:solidFill>
              </a:rPr>
              <a:t>https://rec.sidaction.org/video/lendemain-de-soiree</a:t>
            </a:r>
          </a:p>
        </p:txBody>
      </p:sp>
    </p:spTree>
    <p:extLst>
      <p:ext uri="{BB962C8B-B14F-4D97-AF65-F5344CB8AC3E}">
        <p14:creationId xmlns:p14="http://schemas.microsoft.com/office/powerpoint/2010/main" val="224551784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sp>
        <p:nvSpPr>
          <p:cNvPr id="3" name="Titre 2">
            <a:extLst>
              <a:ext uri="{FF2B5EF4-FFF2-40B4-BE49-F238E27FC236}">
                <a16:creationId xmlns:a16="http://schemas.microsoft.com/office/drawing/2014/main" xmlns="" id="{E68C4CDE-DF81-C108-66F6-B763D17F9BAB}"/>
              </a:ext>
            </a:extLst>
          </p:cNvPr>
          <p:cNvSpPr>
            <a:spLocks noGrp="1"/>
          </p:cNvSpPr>
          <p:nvPr>
            <p:ph type="ctrTitle"/>
          </p:nvPr>
        </p:nvSpPr>
        <p:spPr>
          <a:xfrm>
            <a:off x="2478271" y="848299"/>
            <a:ext cx="7547078" cy="1333041"/>
          </a:xfrm>
        </p:spPr>
        <p:txBody>
          <a:bodyPr/>
          <a:lstStyle/>
          <a:p>
            <a:r>
              <a:rPr lang="fr-FR" sz="3200" b="1" dirty="0">
                <a:solidFill>
                  <a:srgbClr val="068E56"/>
                </a:solidFill>
                <a:latin typeface="+mj-lt"/>
              </a:rPr>
              <a:t>Les BTS 2 promo Gisèle Halimi en visite au </a:t>
            </a:r>
            <a:r>
              <a:rPr lang="fr-FR" sz="3200" b="1" dirty="0">
                <a:solidFill>
                  <a:srgbClr val="068E56"/>
                </a:solidFill>
                <a:effectLst/>
                <a:latin typeface="+mj-lt"/>
              </a:rPr>
              <a:t>Conseil des Prud’hommes</a:t>
            </a:r>
            <a:endParaRPr lang="fr-FR" dirty="0"/>
          </a:p>
        </p:txBody>
      </p:sp>
      <p:pic>
        <p:nvPicPr>
          <p:cNvPr id="4" name="Image 3">
            <a:extLst>
              <a:ext uri="{FF2B5EF4-FFF2-40B4-BE49-F238E27FC236}">
                <a16:creationId xmlns:a16="http://schemas.microsoft.com/office/drawing/2014/main" xmlns="" id="{7AD693F3-502E-7CDC-E5EB-0000D12E0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068" y="2005561"/>
            <a:ext cx="6242236" cy="4004140"/>
          </a:xfrm>
          <a:prstGeom prst="rect">
            <a:avLst/>
          </a:prstGeom>
        </p:spPr>
      </p:pic>
    </p:spTree>
    <p:extLst>
      <p:ext uri="{BB962C8B-B14F-4D97-AF65-F5344CB8AC3E}">
        <p14:creationId xmlns:p14="http://schemas.microsoft.com/office/powerpoint/2010/main" val="10144290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sp>
        <p:nvSpPr>
          <p:cNvPr id="7" name="ZoneTexte 6">
            <a:extLst>
              <a:ext uri="{FF2B5EF4-FFF2-40B4-BE49-F238E27FC236}">
                <a16:creationId xmlns:a16="http://schemas.microsoft.com/office/drawing/2014/main" xmlns="" id="{6DA2A5B6-AD07-3A0D-E99B-D276FCFAD9BC}"/>
              </a:ext>
            </a:extLst>
          </p:cNvPr>
          <p:cNvSpPr txBox="1"/>
          <p:nvPr/>
        </p:nvSpPr>
        <p:spPr>
          <a:xfrm>
            <a:off x="2661492" y="1200938"/>
            <a:ext cx="6119870" cy="4154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233A44"/>
              </a:buClr>
              <a:buSzPts val="1300"/>
              <a:buFont typeface="Calibri"/>
              <a:buNone/>
              <a:tabLst/>
              <a:defRPr/>
            </a:pPr>
            <a:r>
              <a:rPr kumimoji="0" lang="fr-FR" sz="8800" b="1" i="0" u="none" strike="noStrike" kern="0" cap="none" spc="0" normalizeH="0" baseline="0" noProof="0" dirty="0">
                <a:ln>
                  <a:noFill/>
                </a:ln>
                <a:solidFill>
                  <a:srgbClr val="068E56"/>
                </a:solidFill>
                <a:effectLst/>
                <a:uLnTx/>
                <a:uFillTx/>
                <a:latin typeface="Arial"/>
                <a:ea typeface="Arial"/>
                <a:cs typeface="Arial"/>
                <a:sym typeface="Arial"/>
              </a:rPr>
              <a:t>Les poursuites d’études… </a:t>
            </a:r>
            <a:endParaRPr kumimoji="0" lang="fr-FR" sz="1300" b="0" i="0" u="none" strike="noStrike" kern="0" cap="none" spc="0" normalizeH="0" baseline="0" noProof="0" dirty="0">
              <a:ln>
                <a:noFill/>
              </a:ln>
              <a:solidFill>
                <a:srgbClr val="068E56"/>
              </a:solidFill>
              <a:effectLst/>
              <a:uLnTx/>
              <a:uFillTx/>
              <a:latin typeface="Calibri"/>
              <a:cs typeface="Calibri"/>
              <a:sym typeface="Calibri"/>
            </a:endParaRPr>
          </a:p>
        </p:txBody>
      </p:sp>
      <p:pic>
        <p:nvPicPr>
          <p:cNvPr id="8" name="Image 7">
            <a:extLst>
              <a:ext uri="{FF2B5EF4-FFF2-40B4-BE49-F238E27FC236}">
                <a16:creationId xmlns:a16="http://schemas.microsoft.com/office/drawing/2014/main" xmlns="" id="{694F7CE9-511D-C8E4-351C-8B2ED3889AC0}"/>
              </a:ext>
            </a:extLst>
          </p:cNvPr>
          <p:cNvPicPr>
            <a:picLocks noChangeAspect="1"/>
          </p:cNvPicPr>
          <p:nvPr/>
        </p:nvPicPr>
        <p:blipFill>
          <a:blip r:embed="rId3"/>
          <a:stretch>
            <a:fillRect/>
          </a:stretch>
        </p:blipFill>
        <p:spPr>
          <a:xfrm>
            <a:off x="9019679" y="1358240"/>
            <a:ext cx="2511246" cy="3373780"/>
          </a:xfrm>
          <a:prstGeom prst="rect">
            <a:avLst/>
          </a:prstGeom>
        </p:spPr>
      </p:pic>
    </p:spTree>
    <p:extLst>
      <p:ext uri="{BB962C8B-B14F-4D97-AF65-F5344CB8AC3E}">
        <p14:creationId xmlns:p14="http://schemas.microsoft.com/office/powerpoint/2010/main" val="37759961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4" name="Google Shape;239;p34">
            <a:extLst>
              <a:ext uri="{FF2B5EF4-FFF2-40B4-BE49-F238E27FC236}">
                <a16:creationId xmlns:a16="http://schemas.microsoft.com/office/drawing/2014/main" xmlns="" id="{D2299EAE-2B5C-2D18-3F32-80E664DCC665}"/>
              </a:ext>
            </a:extLst>
          </p:cNvPr>
          <p:cNvSpPr txBox="1">
            <a:spLocks noGrp="1"/>
          </p:cNvSpPr>
          <p:nvPr>
            <p:ph type="subTitle" idx="1"/>
          </p:nvPr>
        </p:nvSpPr>
        <p:spPr>
          <a:xfrm>
            <a:off x="2497485" y="962799"/>
            <a:ext cx="9301580" cy="679174"/>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0B5394"/>
              </a:buClr>
              <a:buSzPts val="2200"/>
              <a:buNone/>
            </a:pPr>
            <a:r>
              <a:rPr lang="fr-FR" sz="2800" b="1" dirty="0">
                <a:solidFill>
                  <a:srgbClr val="0829C0"/>
                </a:solidFill>
                <a:latin typeface="Arial"/>
                <a:ea typeface="Arial"/>
                <a:cs typeface="Arial"/>
                <a:sym typeface="Arial"/>
              </a:rPr>
              <a:t>Licences professionnelles dans le domaine social</a:t>
            </a:r>
            <a:endParaRPr sz="2800" i="1" dirty="0">
              <a:solidFill>
                <a:srgbClr val="0829C0"/>
              </a:solidFill>
              <a:latin typeface="Nunito"/>
              <a:ea typeface="Nunito"/>
              <a:cs typeface="Nunito"/>
              <a:sym typeface="Nunito"/>
            </a:endParaRPr>
          </a:p>
        </p:txBody>
      </p:sp>
      <p:grpSp>
        <p:nvGrpSpPr>
          <p:cNvPr id="5" name="Groupe 4">
            <a:extLst>
              <a:ext uri="{FF2B5EF4-FFF2-40B4-BE49-F238E27FC236}">
                <a16:creationId xmlns:a16="http://schemas.microsoft.com/office/drawing/2014/main" xmlns="" id="{C49E540A-CE9D-8AAF-9404-4FD0AB344559}"/>
              </a:ext>
            </a:extLst>
          </p:cNvPr>
          <p:cNvGrpSpPr/>
          <p:nvPr/>
        </p:nvGrpSpPr>
        <p:grpSpPr>
          <a:xfrm>
            <a:off x="1020575" y="2001740"/>
            <a:ext cx="9044847" cy="3820934"/>
            <a:chOff x="699888" y="1366685"/>
            <a:chExt cx="7539545" cy="3349864"/>
          </a:xfrm>
        </p:grpSpPr>
        <p:sp>
          <p:nvSpPr>
            <p:cNvPr id="6" name="Google Shape;240;p34">
              <a:extLst>
                <a:ext uri="{FF2B5EF4-FFF2-40B4-BE49-F238E27FC236}">
                  <a16:creationId xmlns:a16="http://schemas.microsoft.com/office/drawing/2014/main" xmlns="" id="{D9AA0E14-A78D-A6EC-7B67-002D4704AFF3}"/>
                </a:ext>
              </a:extLst>
            </p:cNvPr>
            <p:cNvSpPr/>
            <p:nvPr/>
          </p:nvSpPr>
          <p:spPr>
            <a:xfrm>
              <a:off x="3500284" y="2202426"/>
              <a:ext cx="1946789" cy="1168539"/>
            </a:xfrm>
            <a:prstGeom prst="ellipse">
              <a:avLst/>
            </a:prstGeom>
            <a:solidFill>
              <a:schemeClr val="dk1"/>
            </a:solidFill>
            <a:ln w="25400" cap="rnd" cmpd="sng">
              <a:solidFill>
                <a:srgbClr val="051B80"/>
              </a:solidFill>
              <a:prstDash val="dot"/>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2400"/>
                <a:buFont typeface="Times New Roman"/>
                <a:buNone/>
              </a:pPr>
              <a:r>
                <a:rPr lang="fr-FR" sz="2400" b="1" i="0" u="none" strike="noStrike" cap="none">
                  <a:solidFill>
                    <a:srgbClr val="045E38"/>
                  </a:solidFill>
                  <a:latin typeface="Times New Roman"/>
                  <a:ea typeface="Times New Roman"/>
                  <a:cs typeface="Times New Roman"/>
                  <a:sym typeface="Times New Roman"/>
                </a:rPr>
                <a:t>Secteurs Sociaux </a:t>
              </a:r>
              <a:endParaRPr sz="2400" b="1" i="0" u="none" strike="noStrike" cap="none">
                <a:solidFill>
                  <a:srgbClr val="045E38"/>
                </a:solidFill>
                <a:latin typeface="Times New Roman"/>
                <a:ea typeface="Times New Roman"/>
                <a:cs typeface="Times New Roman"/>
                <a:sym typeface="Times New Roman"/>
              </a:endParaRPr>
            </a:p>
          </p:txBody>
        </p:sp>
        <p:sp>
          <p:nvSpPr>
            <p:cNvPr id="7" name="Google Shape;241;p34">
              <a:extLst>
                <a:ext uri="{FF2B5EF4-FFF2-40B4-BE49-F238E27FC236}">
                  <a16:creationId xmlns:a16="http://schemas.microsoft.com/office/drawing/2014/main" xmlns="" id="{112CC23C-E05D-1CA9-69AB-CC8C88E453C2}"/>
                </a:ext>
              </a:extLst>
            </p:cNvPr>
            <p:cNvSpPr/>
            <p:nvPr/>
          </p:nvSpPr>
          <p:spPr>
            <a:xfrm>
              <a:off x="3313472" y="1366685"/>
              <a:ext cx="2300748" cy="565785"/>
            </a:xfrm>
            <a:prstGeom prst="down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a:solidFill>
                    <a:srgbClr val="045E38"/>
                  </a:solidFill>
                  <a:latin typeface="Times New Roman"/>
                  <a:ea typeface="Times New Roman"/>
                  <a:cs typeface="Times New Roman"/>
                  <a:sym typeface="Times New Roman"/>
                </a:rPr>
                <a:t>Médiation Sociale </a:t>
              </a:r>
              <a:endParaRPr sz="1800" b="1" i="0" u="none" strike="noStrike" cap="none">
                <a:solidFill>
                  <a:srgbClr val="045E38"/>
                </a:solidFill>
                <a:latin typeface="Times New Roman"/>
                <a:ea typeface="Times New Roman"/>
                <a:cs typeface="Times New Roman"/>
                <a:sym typeface="Times New Roman"/>
              </a:endParaRPr>
            </a:p>
          </p:txBody>
        </p:sp>
        <p:sp>
          <p:nvSpPr>
            <p:cNvPr id="8" name="Google Shape;242;p34">
              <a:extLst>
                <a:ext uri="{FF2B5EF4-FFF2-40B4-BE49-F238E27FC236}">
                  <a16:creationId xmlns:a16="http://schemas.microsoft.com/office/drawing/2014/main" xmlns="" id="{5578C15B-3A3F-13F4-7B7D-06B18AAF670A}"/>
                </a:ext>
              </a:extLst>
            </p:cNvPr>
            <p:cNvSpPr/>
            <p:nvPr/>
          </p:nvSpPr>
          <p:spPr>
            <a:xfrm rot="1120874">
              <a:off x="884906" y="1573162"/>
              <a:ext cx="2005780" cy="923330"/>
            </a:xfrm>
            <a:prstGeom prst="right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dirty="0">
                  <a:solidFill>
                    <a:srgbClr val="045E38"/>
                  </a:solidFill>
                  <a:latin typeface="Times New Roman"/>
                  <a:ea typeface="Times New Roman"/>
                  <a:cs typeface="Times New Roman"/>
                  <a:sym typeface="Times New Roman"/>
                </a:rPr>
                <a:t>Animation et politique de la ville </a:t>
              </a:r>
              <a:endParaRPr sz="1800" b="1" i="0" u="none" strike="noStrike" cap="none" dirty="0">
                <a:solidFill>
                  <a:srgbClr val="045E38"/>
                </a:solidFill>
                <a:latin typeface="Times New Roman"/>
                <a:ea typeface="Times New Roman"/>
                <a:cs typeface="Times New Roman"/>
                <a:sym typeface="Times New Roman"/>
              </a:endParaRPr>
            </a:p>
          </p:txBody>
        </p:sp>
        <p:sp>
          <p:nvSpPr>
            <p:cNvPr id="9" name="Google Shape;243;p34">
              <a:extLst>
                <a:ext uri="{FF2B5EF4-FFF2-40B4-BE49-F238E27FC236}">
                  <a16:creationId xmlns:a16="http://schemas.microsoft.com/office/drawing/2014/main" xmlns="" id="{127F1AF4-3B52-CCCF-2628-94C83D856D21}"/>
                </a:ext>
              </a:extLst>
            </p:cNvPr>
            <p:cNvSpPr/>
            <p:nvPr/>
          </p:nvSpPr>
          <p:spPr>
            <a:xfrm rot="-891808">
              <a:off x="6213988" y="1543663"/>
              <a:ext cx="2025445" cy="1200329"/>
            </a:xfrm>
            <a:prstGeom prst="left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a:solidFill>
                    <a:srgbClr val="045E38"/>
                  </a:solidFill>
                  <a:latin typeface="Times New Roman"/>
                  <a:ea typeface="Times New Roman"/>
                  <a:cs typeface="Times New Roman"/>
                  <a:sym typeface="Times New Roman"/>
                </a:rPr>
                <a:t>Gestion de la protection sociale </a:t>
              </a:r>
              <a:endParaRPr sz="1800" b="1" i="0" u="none" strike="noStrike" cap="none">
                <a:solidFill>
                  <a:srgbClr val="045E38"/>
                </a:solidFill>
                <a:latin typeface="Times New Roman"/>
                <a:ea typeface="Times New Roman"/>
                <a:cs typeface="Times New Roman"/>
                <a:sym typeface="Times New Roman"/>
              </a:endParaRPr>
            </a:p>
          </p:txBody>
        </p:sp>
        <p:sp>
          <p:nvSpPr>
            <p:cNvPr id="10" name="Google Shape;244;p34">
              <a:extLst>
                <a:ext uri="{FF2B5EF4-FFF2-40B4-BE49-F238E27FC236}">
                  <a16:creationId xmlns:a16="http://schemas.microsoft.com/office/drawing/2014/main" xmlns="" id="{5E6FCE0A-FB4C-9633-2A82-250AC25FED5D}"/>
                </a:ext>
              </a:extLst>
            </p:cNvPr>
            <p:cNvSpPr/>
            <p:nvPr/>
          </p:nvSpPr>
          <p:spPr>
            <a:xfrm rot="1092135">
              <a:off x="6029755" y="3402766"/>
              <a:ext cx="2163216" cy="923330"/>
            </a:xfrm>
            <a:prstGeom prst="left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a:solidFill>
                    <a:srgbClr val="045E38"/>
                  </a:solidFill>
                  <a:latin typeface="Times New Roman"/>
                  <a:ea typeface="Times New Roman"/>
                  <a:cs typeface="Times New Roman"/>
                  <a:sym typeface="Times New Roman"/>
                </a:rPr>
                <a:t>Sciences humaines et sociales</a:t>
              </a:r>
              <a:endParaRPr sz="1800" b="1" i="0" u="none" strike="noStrike" cap="none">
                <a:solidFill>
                  <a:srgbClr val="045E38"/>
                </a:solidFill>
                <a:latin typeface="Times New Roman"/>
                <a:ea typeface="Times New Roman"/>
                <a:cs typeface="Times New Roman"/>
                <a:sym typeface="Times New Roman"/>
              </a:endParaRPr>
            </a:p>
          </p:txBody>
        </p:sp>
        <p:sp>
          <p:nvSpPr>
            <p:cNvPr id="11" name="Google Shape;245;p34">
              <a:extLst>
                <a:ext uri="{FF2B5EF4-FFF2-40B4-BE49-F238E27FC236}">
                  <a16:creationId xmlns:a16="http://schemas.microsoft.com/office/drawing/2014/main" xmlns="" id="{EA1BF059-DD13-A791-882F-EAAFEE5E43BD}"/>
                </a:ext>
              </a:extLst>
            </p:cNvPr>
            <p:cNvSpPr/>
            <p:nvPr/>
          </p:nvSpPr>
          <p:spPr>
            <a:xfrm>
              <a:off x="3647768" y="3726425"/>
              <a:ext cx="1809135" cy="990124"/>
            </a:xfrm>
            <a:prstGeom prst="up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a:solidFill>
                    <a:srgbClr val="045E38"/>
                  </a:solidFill>
                  <a:latin typeface="Times New Roman"/>
                  <a:ea typeface="Times New Roman"/>
                  <a:cs typeface="Times New Roman"/>
                  <a:sym typeface="Times New Roman"/>
                </a:rPr>
                <a:t>Intervention sociale </a:t>
              </a:r>
              <a:endParaRPr sz="1800" b="1" i="0" u="none" strike="noStrike" cap="none">
                <a:solidFill>
                  <a:srgbClr val="045E38"/>
                </a:solidFill>
                <a:latin typeface="Times New Roman"/>
                <a:ea typeface="Times New Roman"/>
                <a:cs typeface="Times New Roman"/>
                <a:sym typeface="Times New Roman"/>
              </a:endParaRPr>
            </a:p>
          </p:txBody>
        </p:sp>
        <p:sp>
          <p:nvSpPr>
            <p:cNvPr id="12" name="Google Shape;246;p34">
              <a:extLst>
                <a:ext uri="{FF2B5EF4-FFF2-40B4-BE49-F238E27FC236}">
                  <a16:creationId xmlns:a16="http://schemas.microsoft.com/office/drawing/2014/main" xmlns="" id="{C0C74120-6E79-4152-89B6-209F3A11BC1C}"/>
                </a:ext>
              </a:extLst>
            </p:cNvPr>
            <p:cNvSpPr/>
            <p:nvPr/>
          </p:nvSpPr>
          <p:spPr>
            <a:xfrm rot="-796088">
              <a:off x="699888" y="3177715"/>
              <a:ext cx="2336512" cy="1200329"/>
            </a:xfrm>
            <a:prstGeom prst="right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a:solidFill>
                    <a:srgbClr val="045E38"/>
                  </a:solidFill>
                  <a:latin typeface="Times New Roman"/>
                  <a:ea typeface="Times New Roman"/>
                  <a:cs typeface="Times New Roman"/>
                  <a:sym typeface="Times New Roman"/>
                </a:rPr>
                <a:t>Management dans la protection sociale </a:t>
              </a:r>
              <a:endParaRPr sz="1800" b="1" i="0" u="none" strike="noStrike" cap="none">
                <a:solidFill>
                  <a:srgbClr val="045E38"/>
                </a:solidFill>
                <a:latin typeface="Times New Roman"/>
                <a:ea typeface="Times New Roman"/>
                <a:cs typeface="Times New Roman"/>
                <a:sym typeface="Times New Roman"/>
              </a:endParaRPr>
            </a:p>
          </p:txBody>
        </p:sp>
      </p:grpSp>
      <p:pic>
        <p:nvPicPr>
          <p:cNvPr id="13" name="Image 12">
            <a:extLst>
              <a:ext uri="{FF2B5EF4-FFF2-40B4-BE49-F238E27FC236}">
                <a16:creationId xmlns:a16="http://schemas.microsoft.com/office/drawing/2014/main" xmlns="" id="{558D7D86-06E2-175B-5BD5-A60FB83C147E}"/>
              </a:ext>
            </a:extLst>
          </p:cNvPr>
          <p:cNvPicPr>
            <a:picLocks noChangeAspect="1"/>
          </p:cNvPicPr>
          <p:nvPr/>
        </p:nvPicPr>
        <p:blipFill>
          <a:blip r:embed="rId3"/>
          <a:stretch>
            <a:fillRect/>
          </a:stretch>
        </p:blipFill>
        <p:spPr>
          <a:xfrm>
            <a:off x="9503111" y="3288801"/>
            <a:ext cx="2563649" cy="1561927"/>
          </a:xfrm>
          <a:prstGeom prst="rect">
            <a:avLst/>
          </a:prstGeom>
        </p:spPr>
      </p:pic>
    </p:spTree>
    <p:extLst>
      <p:ext uri="{BB962C8B-B14F-4D97-AF65-F5344CB8AC3E}">
        <p14:creationId xmlns:p14="http://schemas.microsoft.com/office/powerpoint/2010/main" val="16168528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4" name="ZoneTexte 3">
            <a:extLst>
              <a:ext uri="{FF2B5EF4-FFF2-40B4-BE49-F238E27FC236}">
                <a16:creationId xmlns:a16="http://schemas.microsoft.com/office/drawing/2014/main" xmlns="" id="{071210E7-15D9-3F6F-460F-B1917801100A}"/>
              </a:ext>
            </a:extLst>
          </p:cNvPr>
          <p:cNvSpPr txBox="1"/>
          <p:nvPr/>
        </p:nvSpPr>
        <p:spPr>
          <a:xfrm>
            <a:off x="2609490" y="900066"/>
            <a:ext cx="10058399" cy="954107"/>
          </a:xfrm>
          <a:prstGeom prst="rect">
            <a:avLst/>
          </a:prstGeom>
          <a:noFill/>
        </p:spPr>
        <p:txBody>
          <a:bodyPr wrap="square">
            <a:spAutoFit/>
          </a:bodyPr>
          <a:lstStyle/>
          <a:p>
            <a:pPr marL="457200" marR="0" lvl="0" indent="-368300" defTabSz="914400" rtl="0" eaLnBrk="1" fontAlgn="auto" latinLnBrk="0" hangingPunct="1">
              <a:lnSpc>
                <a:spcPct val="100000"/>
              </a:lnSpc>
              <a:spcBef>
                <a:spcPts val="0"/>
              </a:spcBef>
              <a:spcAft>
                <a:spcPts val="0"/>
              </a:spcAft>
              <a:buClr>
                <a:srgbClr val="0B5394"/>
              </a:buClr>
              <a:buSzPts val="2200"/>
              <a:buFont typeface="Calibri"/>
              <a:buNone/>
              <a:tabLst/>
              <a:defRPr/>
            </a:pPr>
            <a:r>
              <a:rPr kumimoji="0" lang="fr-FR" sz="2800" b="1" i="0" u="none" strike="noStrike" kern="0" cap="none" spc="0" normalizeH="0" baseline="0" noProof="0" dirty="0">
                <a:ln>
                  <a:noFill/>
                </a:ln>
                <a:solidFill>
                  <a:srgbClr val="0829C0"/>
                </a:solidFill>
                <a:effectLst/>
                <a:uLnTx/>
                <a:uFillTx/>
                <a:latin typeface="Arial"/>
                <a:ea typeface="Arial"/>
                <a:cs typeface="Arial"/>
                <a:sym typeface="Arial"/>
              </a:rPr>
              <a:t>Licences professionnelles – Domaine sanitaire et médico-social</a:t>
            </a:r>
            <a:endParaRPr kumimoji="0" lang="fr-FR" sz="2400" b="0" i="1" u="none" strike="noStrike" kern="0" cap="none" spc="0" normalizeH="0" baseline="0" noProof="0" dirty="0">
              <a:ln>
                <a:noFill/>
              </a:ln>
              <a:solidFill>
                <a:srgbClr val="0829C0"/>
              </a:solidFill>
              <a:effectLst/>
              <a:uLnTx/>
              <a:uFillTx/>
              <a:latin typeface="Nunito"/>
              <a:ea typeface="Nunito"/>
              <a:cs typeface="Nunito"/>
              <a:sym typeface="Nunito"/>
            </a:endParaRPr>
          </a:p>
        </p:txBody>
      </p:sp>
      <p:grpSp>
        <p:nvGrpSpPr>
          <p:cNvPr id="5" name="Groupe 4">
            <a:extLst>
              <a:ext uri="{FF2B5EF4-FFF2-40B4-BE49-F238E27FC236}">
                <a16:creationId xmlns:a16="http://schemas.microsoft.com/office/drawing/2014/main" xmlns="" id="{A1676BF5-7513-0FCB-9189-CE16A8434FE0}"/>
              </a:ext>
            </a:extLst>
          </p:cNvPr>
          <p:cNvGrpSpPr/>
          <p:nvPr/>
        </p:nvGrpSpPr>
        <p:grpSpPr>
          <a:xfrm>
            <a:off x="952162" y="2020376"/>
            <a:ext cx="8854778" cy="3717484"/>
            <a:chOff x="552113" y="1508138"/>
            <a:chExt cx="7765756" cy="3015529"/>
          </a:xfrm>
        </p:grpSpPr>
        <p:sp>
          <p:nvSpPr>
            <p:cNvPr id="6" name="Google Shape;252;p35">
              <a:extLst>
                <a:ext uri="{FF2B5EF4-FFF2-40B4-BE49-F238E27FC236}">
                  <a16:creationId xmlns:a16="http://schemas.microsoft.com/office/drawing/2014/main" xmlns="" id="{A180A245-9E52-C8A0-94DB-6F13D5203E3D}"/>
                </a:ext>
              </a:extLst>
            </p:cNvPr>
            <p:cNvSpPr/>
            <p:nvPr/>
          </p:nvSpPr>
          <p:spPr>
            <a:xfrm>
              <a:off x="3500284" y="2202426"/>
              <a:ext cx="1946789" cy="1168539"/>
            </a:xfrm>
            <a:prstGeom prst="ellipse">
              <a:avLst/>
            </a:prstGeom>
            <a:solidFill>
              <a:schemeClr val="dk1"/>
            </a:solidFill>
            <a:ln w="25400" cap="rnd" cmpd="sng">
              <a:solidFill>
                <a:srgbClr val="051B80"/>
              </a:solidFill>
              <a:prstDash val="dot"/>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2400"/>
                <a:buFont typeface="Times New Roman"/>
                <a:buNone/>
              </a:pPr>
              <a:r>
                <a:rPr lang="fr-FR" sz="2400" b="1">
                  <a:solidFill>
                    <a:srgbClr val="045E38"/>
                  </a:solidFill>
                  <a:latin typeface="Times New Roman"/>
                  <a:ea typeface="Times New Roman"/>
                  <a:cs typeface="Times New Roman"/>
                  <a:sym typeface="Times New Roman"/>
                </a:rPr>
                <a:t>Médico</a:t>
              </a:r>
              <a:r>
                <a:rPr lang="fr-FR" sz="2400" b="1" i="0" u="none" strike="noStrike" cap="none">
                  <a:solidFill>
                    <a:srgbClr val="045E38"/>
                  </a:solidFill>
                  <a:latin typeface="Times New Roman"/>
                  <a:ea typeface="Times New Roman"/>
                  <a:cs typeface="Times New Roman"/>
                  <a:sym typeface="Times New Roman"/>
                </a:rPr>
                <a:t> – Sociaux </a:t>
              </a:r>
              <a:endParaRPr sz="2400" b="1" i="0" u="none" strike="noStrike" cap="none">
                <a:solidFill>
                  <a:srgbClr val="045E38"/>
                </a:solidFill>
                <a:latin typeface="Times New Roman"/>
                <a:ea typeface="Times New Roman"/>
                <a:cs typeface="Times New Roman"/>
                <a:sym typeface="Times New Roman"/>
              </a:endParaRPr>
            </a:p>
          </p:txBody>
        </p:sp>
        <p:sp>
          <p:nvSpPr>
            <p:cNvPr id="7" name="Google Shape;253;p35">
              <a:extLst>
                <a:ext uri="{FF2B5EF4-FFF2-40B4-BE49-F238E27FC236}">
                  <a16:creationId xmlns:a16="http://schemas.microsoft.com/office/drawing/2014/main" xmlns="" id="{A0A98563-938B-DD3F-A42F-232BB073FD73}"/>
                </a:ext>
              </a:extLst>
            </p:cNvPr>
            <p:cNvSpPr/>
            <p:nvPr/>
          </p:nvSpPr>
          <p:spPr>
            <a:xfrm>
              <a:off x="3323304" y="1508138"/>
              <a:ext cx="2300748" cy="565785"/>
            </a:xfrm>
            <a:prstGeom prst="down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a:solidFill>
                    <a:srgbClr val="045E38"/>
                  </a:solidFill>
                  <a:latin typeface="Times New Roman"/>
                  <a:ea typeface="Times New Roman"/>
                  <a:cs typeface="Times New Roman"/>
                  <a:sym typeface="Times New Roman"/>
                </a:rPr>
                <a:t>Santé</a:t>
              </a:r>
              <a:endParaRPr sz="1800" b="1" i="0" u="none" strike="noStrike" cap="none">
                <a:solidFill>
                  <a:srgbClr val="045E38"/>
                </a:solidFill>
                <a:latin typeface="Times New Roman"/>
                <a:ea typeface="Times New Roman"/>
                <a:cs typeface="Times New Roman"/>
                <a:sym typeface="Times New Roman"/>
              </a:endParaRPr>
            </a:p>
          </p:txBody>
        </p:sp>
        <p:sp>
          <p:nvSpPr>
            <p:cNvPr id="8" name="Google Shape;254;p35">
              <a:extLst>
                <a:ext uri="{FF2B5EF4-FFF2-40B4-BE49-F238E27FC236}">
                  <a16:creationId xmlns:a16="http://schemas.microsoft.com/office/drawing/2014/main" xmlns="" id="{48B01CEF-14E3-7243-2248-08AC671DD937}"/>
                </a:ext>
              </a:extLst>
            </p:cNvPr>
            <p:cNvSpPr/>
            <p:nvPr/>
          </p:nvSpPr>
          <p:spPr>
            <a:xfrm rot="1120874">
              <a:off x="884906" y="1573163"/>
              <a:ext cx="2005780" cy="923330"/>
            </a:xfrm>
            <a:prstGeom prst="right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dirty="0">
                  <a:solidFill>
                    <a:srgbClr val="045E38"/>
                  </a:solidFill>
                  <a:latin typeface="Times New Roman"/>
                  <a:ea typeface="Times New Roman"/>
                  <a:cs typeface="Times New Roman"/>
                  <a:sym typeface="Times New Roman"/>
                </a:rPr>
                <a:t>Assistance sanitaire et sociale</a:t>
              </a:r>
              <a:endParaRPr sz="1800" b="1" i="0" u="none" strike="noStrike" cap="none" dirty="0">
                <a:solidFill>
                  <a:srgbClr val="045E38"/>
                </a:solidFill>
                <a:latin typeface="Times New Roman"/>
                <a:ea typeface="Times New Roman"/>
                <a:cs typeface="Times New Roman"/>
                <a:sym typeface="Times New Roman"/>
              </a:endParaRPr>
            </a:p>
          </p:txBody>
        </p:sp>
        <p:sp>
          <p:nvSpPr>
            <p:cNvPr id="9" name="Google Shape;255;p35">
              <a:extLst>
                <a:ext uri="{FF2B5EF4-FFF2-40B4-BE49-F238E27FC236}">
                  <a16:creationId xmlns:a16="http://schemas.microsoft.com/office/drawing/2014/main" xmlns="" id="{04D1C71E-3B42-1939-0AEA-1827B257C5A2}"/>
                </a:ext>
              </a:extLst>
            </p:cNvPr>
            <p:cNvSpPr/>
            <p:nvPr/>
          </p:nvSpPr>
          <p:spPr>
            <a:xfrm rot="-1156905">
              <a:off x="5842670" y="1565484"/>
              <a:ext cx="2475199" cy="923330"/>
            </a:xfrm>
            <a:prstGeom prst="left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a:solidFill>
                    <a:srgbClr val="045E38"/>
                  </a:solidFill>
                  <a:latin typeface="Times New Roman"/>
                  <a:ea typeface="Times New Roman"/>
                  <a:cs typeface="Times New Roman"/>
                  <a:sym typeface="Times New Roman"/>
                </a:rPr>
                <a:t>Management des organisations</a:t>
              </a:r>
              <a:endParaRPr sz="1800" b="1" i="0" u="none" strike="noStrike" cap="none">
                <a:solidFill>
                  <a:srgbClr val="045E38"/>
                </a:solidFill>
                <a:latin typeface="Times New Roman"/>
                <a:ea typeface="Times New Roman"/>
                <a:cs typeface="Times New Roman"/>
                <a:sym typeface="Times New Roman"/>
              </a:endParaRPr>
            </a:p>
          </p:txBody>
        </p:sp>
        <p:sp>
          <p:nvSpPr>
            <p:cNvPr id="10" name="Google Shape;256;p35">
              <a:extLst>
                <a:ext uri="{FF2B5EF4-FFF2-40B4-BE49-F238E27FC236}">
                  <a16:creationId xmlns:a16="http://schemas.microsoft.com/office/drawing/2014/main" xmlns="" id="{E1C360DD-979E-A813-AD2E-8D9B81D8A0CE}"/>
                </a:ext>
              </a:extLst>
            </p:cNvPr>
            <p:cNvSpPr/>
            <p:nvPr/>
          </p:nvSpPr>
          <p:spPr>
            <a:xfrm rot="1092135">
              <a:off x="6049420" y="3185610"/>
              <a:ext cx="2163216" cy="1200329"/>
            </a:xfrm>
            <a:prstGeom prst="left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a:solidFill>
                    <a:srgbClr val="045E38"/>
                  </a:solidFill>
                  <a:latin typeface="Times New Roman"/>
                  <a:ea typeface="Times New Roman"/>
                  <a:cs typeface="Times New Roman"/>
                  <a:sym typeface="Times New Roman"/>
                </a:rPr>
                <a:t>Gestion intervention sanitaire et sociale</a:t>
              </a:r>
              <a:endParaRPr sz="1800" b="1" i="0" u="none" strike="noStrike" cap="none">
                <a:solidFill>
                  <a:srgbClr val="045E38"/>
                </a:solidFill>
                <a:latin typeface="Times New Roman"/>
                <a:ea typeface="Times New Roman"/>
                <a:cs typeface="Times New Roman"/>
                <a:sym typeface="Times New Roman"/>
              </a:endParaRPr>
            </a:p>
          </p:txBody>
        </p:sp>
        <p:sp>
          <p:nvSpPr>
            <p:cNvPr id="11" name="Google Shape;257;p35">
              <a:extLst>
                <a:ext uri="{FF2B5EF4-FFF2-40B4-BE49-F238E27FC236}">
                  <a16:creationId xmlns:a16="http://schemas.microsoft.com/office/drawing/2014/main" xmlns="" id="{7DCA61A8-3920-0486-7799-54CF832571B5}"/>
                </a:ext>
              </a:extLst>
            </p:cNvPr>
            <p:cNvSpPr/>
            <p:nvPr/>
          </p:nvSpPr>
          <p:spPr>
            <a:xfrm>
              <a:off x="3667432" y="3533543"/>
              <a:ext cx="1809135" cy="990124"/>
            </a:xfrm>
            <a:prstGeom prst="up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dirty="0">
                  <a:solidFill>
                    <a:srgbClr val="045E38"/>
                  </a:solidFill>
                  <a:latin typeface="Times New Roman"/>
                  <a:ea typeface="Times New Roman"/>
                  <a:cs typeface="Times New Roman"/>
                  <a:sym typeface="Times New Roman"/>
                </a:rPr>
                <a:t>Intervention sociale </a:t>
              </a:r>
              <a:endParaRPr sz="1800" b="1" i="0" u="none" strike="noStrike" cap="none" dirty="0">
                <a:solidFill>
                  <a:srgbClr val="045E38"/>
                </a:solidFill>
                <a:latin typeface="Times New Roman"/>
                <a:ea typeface="Times New Roman"/>
                <a:cs typeface="Times New Roman"/>
                <a:sym typeface="Times New Roman"/>
              </a:endParaRPr>
            </a:p>
          </p:txBody>
        </p:sp>
        <p:sp>
          <p:nvSpPr>
            <p:cNvPr id="12" name="Google Shape;258;p35">
              <a:extLst>
                <a:ext uri="{FF2B5EF4-FFF2-40B4-BE49-F238E27FC236}">
                  <a16:creationId xmlns:a16="http://schemas.microsoft.com/office/drawing/2014/main" xmlns="" id="{544BC72C-E1D6-D087-C0FF-28184D436DC9}"/>
                </a:ext>
              </a:extLst>
            </p:cNvPr>
            <p:cNvSpPr/>
            <p:nvPr/>
          </p:nvSpPr>
          <p:spPr>
            <a:xfrm rot="-796088">
              <a:off x="552113" y="3194903"/>
              <a:ext cx="2486286" cy="1200329"/>
            </a:xfrm>
            <a:prstGeom prst="rightArrowCallout">
              <a:avLst>
                <a:gd name="adj1" fmla="val 25000"/>
                <a:gd name="adj2" fmla="val 25000"/>
                <a:gd name="adj3" fmla="val 25000"/>
                <a:gd name="adj4" fmla="val 64977"/>
              </a:avLst>
            </a:prstGeom>
            <a:noFill/>
            <a:ln w="15875" cap="flat" cmpd="sng">
              <a:solidFill>
                <a:srgbClr val="051B8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5E38"/>
                </a:buClr>
                <a:buSzPts val="1800"/>
                <a:buFont typeface="Times New Roman"/>
                <a:buNone/>
              </a:pPr>
              <a:r>
                <a:rPr lang="fr-FR" sz="1800" b="1" i="0" u="none" strike="noStrike" cap="none">
                  <a:solidFill>
                    <a:srgbClr val="045E38"/>
                  </a:solidFill>
                  <a:latin typeface="Times New Roman"/>
                  <a:ea typeface="Times New Roman"/>
                  <a:cs typeface="Times New Roman"/>
                  <a:sym typeface="Times New Roman"/>
                </a:rPr>
                <a:t>Gestion des établissements sanitaires et sociaux </a:t>
              </a:r>
              <a:endParaRPr sz="1800" b="1" i="0" u="none" strike="noStrike" cap="none">
                <a:solidFill>
                  <a:srgbClr val="045E38"/>
                </a:solidFill>
                <a:latin typeface="Times New Roman"/>
                <a:ea typeface="Times New Roman"/>
                <a:cs typeface="Times New Roman"/>
                <a:sym typeface="Times New Roman"/>
              </a:endParaRPr>
            </a:p>
          </p:txBody>
        </p:sp>
      </p:grpSp>
      <p:pic>
        <p:nvPicPr>
          <p:cNvPr id="13" name="Image 12">
            <a:extLst>
              <a:ext uri="{FF2B5EF4-FFF2-40B4-BE49-F238E27FC236}">
                <a16:creationId xmlns:a16="http://schemas.microsoft.com/office/drawing/2014/main" xmlns="" id="{4B9A8B15-A374-3A5E-451F-FABE8928A8F5}"/>
              </a:ext>
            </a:extLst>
          </p:cNvPr>
          <p:cNvPicPr>
            <a:picLocks noChangeAspect="1"/>
          </p:cNvPicPr>
          <p:nvPr/>
        </p:nvPicPr>
        <p:blipFill>
          <a:blip r:embed="rId3"/>
          <a:stretch>
            <a:fillRect/>
          </a:stretch>
        </p:blipFill>
        <p:spPr>
          <a:xfrm>
            <a:off x="9361821" y="2956705"/>
            <a:ext cx="2566638" cy="1566808"/>
          </a:xfrm>
          <a:prstGeom prst="rect">
            <a:avLst/>
          </a:prstGeom>
        </p:spPr>
      </p:pic>
    </p:spTree>
    <p:extLst>
      <p:ext uri="{BB962C8B-B14F-4D97-AF65-F5344CB8AC3E}">
        <p14:creationId xmlns:p14="http://schemas.microsoft.com/office/powerpoint/2010/main" val="38986951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4" name="ZoneTexte 3">
            <a:extLst>
              <a:ext uri="{FF2B5EF4-FFF2-40B4-BE49-F238E27FC236}">
                <a16:creationId xmlns:a16="http://schemas.microsoft.com/office/drawing/2014/main" xmlns="" id="{5B42DB68-1E33-2EB2-F11B-F0719DCB23CC}"/>
              </a:ext>
            </a:extLst>
          </p:cNvPr>
          <p:cNvSpPr txBox="1"/>
          <p:nvPr/>
        </p:nvSpPr>
        <p:spPr>
          <a:xfrm>
            <a:off x="2763203" y="979855"/>
            <a:ext cx="6120764" cy="646331"/>
          </a:xfrm>
          <a:prstGeom prst="rect">
            <a:avLst/>
          </a:prstGeom>
          <a:noFill/>
        </p:spPr>
        <p:txBody>
          <a:bodyPr wrap="square">
            <a:spAutoFit/>
          </a:bodyPr>
          <a:lstStyle/>
          <a:p>
            <a:pPr marL="457200" marR="0" lvl="0" indent="-368300" algn="ctr" defTabSz="914400" rtl="0" eaLnBrk="1" fontAlgn="auto" latinLnBrk="0" hangingPunct="1">
              <a:lnSpc>
                <a:spcPct val="100000"/>
              </a:lnSpc>
              <a:spcBef>
                <a:spcPts val="0"/>
              </a:spcBef>
              <a:spcAft>
                <a:spcPts val="0"/>
              </a:spcAft>
              <a:buClr>
                <a:srgbClr val="0B5394"/>
              </a:buClr>
              <a:buSzPts val="2200"/>
              <a:buFont typeface="Calibri"/>
              <a:buNone/>
              <a:tabLst/>
              <a:defRPr/>
            </a:pPr>
            <a:r>
              <a:rPr kumimoji="0" lang="fr-FR" sz="3600" b="1" i="0" u="none" strike="noStrike" kern="0" cap="none" spc="0" normalizeH="0" baseline="0" noProof="0" dirty="0">
                <a:ln>
                  <a:noFill/>
                </a:ln>
                <a:solidFill>
                  <a:srgbClr val="0829C0"/>
                </a:solidFill>
                <a:effectLst/>
                <a:uLnTx/>
                <a:uFillTx/>
                <a:latin typeface="Arial"/>
                <a:ea typeface="Arial"/>
                <a:cs typeface="Arial"/>
                <a:sym typeface="Arial"/>
              </a:rPr>
              <a:t>Diplôme d’Etat  </a:t>
            </a:r>
            <a:endParaRPr kumimoji="0" lang="fr-FR" sz="1600" b="1" i="0" u="none" strike="noStrike" kern="0" cap="none" spc="0" normalizeH="0" baseline="0" noProof="0" dirty="0">
              <a:ln>
                <a:noFill/>
              </a:ln>
              <a:solidFill>
                <a:srgbClr val="0829C0"/>
              </a:solidFill>
              <a:effectLst/>
              <a:uLnTx/>
              <a:uFillTx/>
              <a:latin typeface="Calibri"/>
              <a:cs typeface="Calibri"/>
              <a:sym typeface="Calibri"/>
            </a:endParaRPr>
          </a:p>
        </p:txBody>
      </p:sp>
      <p:grpSp>
        <p:nvGrpSpPr>
          <p:cNvPr id="5" name="Groupe 4">
            <a:extLst>
              <a:ext uri="{FF2B5EF4-FFF2-40B4-BE49-F238E27FC236}">
                <a16:creationId xmlns:a16="http://schemas.microsoft.com/office/drawing/2014/main" xmlns="" id="{2D066CCD-EB0A-B71A-103E-F5CB4A08181A}"/>
              </a:ext>
            </a:extLst>
          </p:cNvPr>
          <p:cNvGrpSpPr/>
          <p:nvPr/>
        </p:nvGrpSpPr>
        <p:grpSpPr>
          <a:xfrm>
            <a:off x="1028701" y="1697778"/>
            <a:ext cx="10349299" cy="4180367"/>
            <a:chOff x="372539" y="1433689"/>
            <a:chExt cx="8318146" cy="3063546"/>
          </a:xfrm>
        </p:grpSpPr>
        <p:sp>
          <p:nvSpPr>
            <p:cNvPr id="6" name="Google Shape;269;p36">
              <a:extLst>
                <a:ext uri="{FF2B5EF4-FFF2-40B4-BE49-F238E27FC236}">
                  <a16:creationId xmlns:a16="http://schemas.microsoft.com/office/drawing/2014/main" xmlns="" id="{0B77E5C0-EF9F-D68E-5B2F-7371368D60DE}"/>
                </a:ext>
              </a:extLst>
            </p:cNvPr>
            <p:cNvSpPr txBox="1"/>
            <p:nvPr/>
          </p:nvSpPr>
          <p:spPr>
            <a:xfrm>
              <a:off x="372539" y="1433689"/>
              <a:ext cx="2901238" cy="1452322"/>
            </a:xfrm>
            <a:prstGeom prst="cloud">
              <a:avLst/>
            </a:prstGeom>
            <a:solidFill>
              <a:schemeClr val="accent6">
                <a:lumMod val="40000"/>
                <a:lumOff val="60000"/>
              </a:schemeClr>
            </a:solidFill>
            <a:ln>
              <a:solidFill>
                <a:schemeClr val="accent4">
                  <a:lumMod val="75000"/>
                </a:schemeClr>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Times New Roman"/>
                <a:buNone/>
              </a:pPr>
              <a:r>
                <a:rPr lang="fr-FR" sz="2800" b="1" i="0" u="none" strike="noStrike" cap="none" dirty="0">
                  <a:solidFill>
                    <a:srgbClr val="002060"/>
                  </a:solidFill>
                  <a:latin typeface="Times New Roman"/>
                  <a:ea typeface="Times New Roman"/>
                  <a:cs typeface="Times New Roman"/>
                  <a:sym typeface="Times New Roman"/>
                </a:rPr>
                <a:t>Éducateur spécialisé</a:t>
              </a:r>
              <a:endParaRPr dirty="0"/>
            </a:p>
          </p:txBody>
        </p:sp>
        <p:sp>
          <p:nvSpPr>
            <p:cNvPr id="7" name="Google Shape;270;p36">
              <a:extLst>
                <a:ext uri="{FF2B5EF4-FFF2-40B4-BE49-F238E27FC236}">
                  <a16:creationId xmlns:a16="http://schemas.microsoft.com/office/drawing/2014/main" xmlns="" id="{902DCFD9-0D68-A55D-8489-185C88DB4093}"/>
                </a:ext>
              </a:extLst>
            </p:cNvPr>
            <p:cNvSpPr txBox="1"/>
            <p:nvPr/>
          </p:nvSpPr>
          <p:spPr>
            <a:xfrm>
              <a:off x="3056800" y="1504351"/>
              <a:ext cx="3150695" cy="1452322"/>
            </a:xfrm>
            <a:prstGeom prst="cloud">
              <a:avLst/>
            </a:prstGeom>
            <a:solidFill>
              <a:schemeClr val="accent6">
                <a:lumMod val="40000"/>
                <a:lumOff val="60000"/>
              </a:schemeClr>
            </a:solidFill>
            <a:ln>
              <a:solidFill>
                <a:schemeClr val="accent4">
                  <a:lumMod val="75000"/>
                </a:schemeClr>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Times New Roman"/>
                <a:buNone/>
              </a:pPr>
              <a:r>
                <a:rPr lang="fr-FR" sz="2800" b="1" i="0" u="none" strike="noStrike" cap="none" dirty="0">
                  <a:solidFill>
                    <a:srgbClr val="002060"/>
                  </a:solidFill>
                  <a:latin typeface="Times New Roman"/>
                  <a:ea typeface="Times New Roman"/>
                  <a:cs typeface="Times New Roman"/>
                  <a:sym typeface="Times New Roman"/>
                </a:rPr>
                <a:t>Assistante</a:t>
              </a:r>
              <a:endParaRPr dirty="0"/>
            </a:p>
            <a:p>
              <a:pPr marL="0" marR="0" lvl="0" indent="0" algn="ctr" rtl="0">
                <a:lnSpc>
                  <a:spcPct val="100000"/>
                </a:lnSpc>
                <a:spcBef>
                  <a:spcPts val="0"/>
                </a:spcBef>
                <a:spcAft>
                  <a:spcPts val="0"/>
                </a:spcAft>
                <a:buClr>
                  <a:srgbClr val="002060"/>
                </a:buClr>
                <a:buSzPts val="2800"/>
                <a:buFont typeface="Times New Roman"/>
                <a:buNone/>
              </a:pPr>
              <a:r>
                <a:rPr lang="fr-FR" sz="2800" b="1" i="0" u="none" strike="noStrike" cap="none" dirty="0">
                  <a:solidFill>
                    <a:srgbClr val="002060"/>
                  </a:solidFill>
                  <a:latin typeface="Times New Roman"/>
                  <a:ea typeface="Times New Roman"/>
                  <a:cs typeface="Times New Roman"/>
                  <a:sym typeface="Times New Roman"/>
                </a:rPr>
                <a:t> sociale</a:t>
              </a:r>
              <a:endParaRPr dirty="0"/>
            </a:p>
          </p:txBody>
        </p:sp>
        <p:sp>
          <p:nvSpPr>
            <p:cNvPr id="8" name="Google Shape;271;p36">
              <a:extLst>
                <a:ext uri="{FF2B5EF4-FFF2-40B4-BE49-F238E27FC236}">
                  <a16:creationId xmlns:a16="http://schemas.microsoft.com/office/drawing/2014/main" xmlns="" id="{A68A4B11-870F-F8B8-E849-E6CA8BAC0059}"/>
                </a:ext>
              </a:extLst>
            </p:cNvPr>
            <p:cNvSpPr txBox="1"/>
            <p:nvPr/>
          </p:nvSpPr>
          <p:spPr>
            <a:xfrm>
              <a:off x="790114" y="2841162"/>
              <a:ext cx="3942452" cy="1452322"/>
            </a:xfrm>
            <a:prstGeom prst="cloud">
              <a:avLst/>
            </a:prstGeom>
            <a:solidFill>
              <a:schemeClr val="accent6">
                <a:lumMod val="40000"/>
                <a:lumOff val="60000"/>
              </a:schemeClr>
            </a:solidFill>
            <a:ln>
              <a:solidFill>
                <a:schemeClr val="accent4">
                  <a:lumMod val="75000"/>
                </a:schemeClr>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Times New Roman"/>
                <a:buNone/>
              </a:pPr>
              <a:r>
                <a:rPr lang="fr-FR" sz="2800" b="1" i="0" u="none" strike="noStrike" cap="none" dirty="0">
                  <a:solidFill>
                    <a:srgbClr val="002060"/>
                  </a:solidFill>
                  <a:latin typeface="Times New Roman"/>
                  <a:ea typeface="Times New Roman"/>
                  <a:cs typeface="Times New Roman"/>
                  <a:sym typeface="Times New Roman"/>
                </a:rPr>
                <a:t>Éducateur de jeunes enfants</a:t>
              </a:r>
              <a:endParaRPr dirty="0"/>
            </a:p>
          </p:txBody>
        </p:sp>
        <p:sp>
          <p:nvSpPr>
            <p:cNvPr id="9" name="Google Shape;272;p36">
              <a:extLst>
                <a:ext uri="{FF2B5EF4-FFF2-40B4-BE49-F238E27FC236}">
                  <a16:creationId xmlns:a16="http://schemas.microsoft.com/office/drawing/2014/main" xmlns="" id="{0B0219FD-5AAD-8839-03CF-2D618143FAD9}"/>
                </a:ext>
              </a:extLst>
            </p:cNvPr>
            <p:cNvSpPr txBox="1"/>
            <p:nvPr/>
          </p:nvSpPr>
          <p:spPr>
            <a:xfrm>
              <a:off x="6138634" y="1873697"/>
              <a:ext cx="1959006" cy="796407"/>
            </a:xfrm>
            <a:prstGeom prst="cloud">
              <a:avLst/>
            </a:prstGeom>
            <a:solidFill>
              <a:schemeClr val="accent6">
                <a:lumMod val="40000"/>
                <a:lumOff val="60000"/>
              </a:schemeClr>
            </a:solidFill>
            <a:ln>
              <a:solidFill>
                <a:schemeClr val="accent4">
                  <a:lumMod val="75000"/>
                </a:schemeClr>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Times New Roman"/>
                <a:buNone/>
              </a:pPr>
              <a:r>
                <a:rPr lang="fr-FR" sz="2800" b="1" i="0" u="none" strike="noStrike" cap="none" dirty="0">
                  <a:solidFill>
                    <a:srgbClr val="002060"/>
                  </a:solidFill>
                  <a:latin typeface="Times New Roman"/>
                  <a:ea typeface="Times New Roman"/>
                  <a:cs typeface="Times New Roman"/>
                  <a:sym typeface="Times New Roman"/>
                </a:rPr>
                <a:t>Autres</a:t>
              </a:r>
              <a:endParaRPr dirty="0"/>
            </a:p>
          </p:txBody>
        </p:sp>
        <p:sp>
          <p:nvSpPr>
            <p:cNvPr id="10" name="Google Shape;273;p36">
              <a:extLst>
                <a:ext uri="{FF2B5EF4-FFF2-40B4-BE49-F238E27FC236}">
                  <a16:creationId xmlns:a16="http://schemas.microsoft.com/office/drawing/2014/main" xmlns="" id="{80A6179F-6CF3-16DF-D5BD-3498B51AC128}"/>
                </a:ext>
              </a:extLst>
            </p:cNvPr>
            <p:cNvSpPr txBox="1"/>
            <p:nvPr/>
          </p:nvSpPr>
          <p:spPr>
            <a:xfrm>
              <a:off x="4393894" y="2670104"/>
              <a:ext cx="4296791" cy="1827131"/>
            </a:xfrm>
            <a:prstGeom prst="cloud">
              <a:avLst/>
            </a:prstGeom>
            <a:solidFill>
              <a:schemeClr val="accent6">
                <a:lumMod val="40000"/>
                <a:lumOff val="60000"/>
              </a:schemeClr>
            </a:solidFill>
            <a:ln>
              <a:solidFill>
                <a:schemeClr val="accent4">
                  <a:lumMod val="75000"/>
                </a:schemeClr>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400"/>
                <a:buFont typeface="Times New Roman"/>
                <a:buNone/>
              </a:pPr>
              <a:r>
                <a:rPr lang="fr-FR" sz="2400" b="1" i="0" u="none" strike="noStrike" cap="none" dirty="0">
                  <a:solidFill>
                    <a:srgbClr val="002060"/>
                  </a:solidFill>
                  <a:latin typeface="Times New Roman"/>
                  <a:ea typeface="Times New Roman"/>
                  <a:cs typeface="Times New Roman"/>
                  <a:sym typeface="Times New Roman"/>
                </a:rPr>
                <a:t>IFSI – Institut de formation en soins infirmiers</a:t>
              </a:r>
              <a:endParaRPr dirty="0"/>
            </a:p>
          </p:txBody>
        </p:sp>
      </p:grpSp>
      <p:pic>
        <p:nvPicPr>
          <p:cNvPr id="11" name="Image 10">
            <a:extLst>
              <a:ext uri="{FF2B5EF4-FFF2-40B4-BE49-F238E27FC236}">
                <a16:creationId xmlns:a16="http://schemas.microsoft.com/office/drawing/2014/main" xmlns="" id="{0D187A72-EFB8-8258-5BE8-93723F6258E8}"/>
              </a:ext>
            </a:extLst>
          </p:cNvPr>
          <p:cNvPicPr>
            <a:picLocks noChangeAspect="1"/>
          </p:cNvPicPr>
          <p:nvPr/>
        </p:nvPicPr>
        <p:blipFill>
          <a:blip r:embed="rId3"/>
          <a:stretch>
            <a:fillRect/>
          </a:stretch>
        </p:blipFill>
        <p:spPr>
          <a:xfrm>
            <a:off x="9428797" y="1010796"/>
            <a:ext cx="2566638" cy="1566808"/>
          </a:xfrm>
          <a:prstGeom prst="rect">
            <a:avLst/>
          </a:prstGeom>
        </p:spPr>
      </p:pic>
    </p:spTree>
    <p:extLst>
      <p:ext uri="{BB962C8B-B14F-4D97-AF65-F5344CB8AC3E}">
        <p14:creationId xmlns:p14="http://schemas.microsoft.com/office/powerpoint/2010/main" val="31595020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7" name="Rectangle 6">
            <a:extLst>
              <a:ext uri="{FF2B5EF4-FFF2-40B4-BE49-F238E27FC236}">
                <a16:creationId xmlns:a16="http://schemas.microsoft.com/office/drawing/2014/main" xmlns="" id="{8A7CC5A9-2450-9B53-9C80-EAA4D8EFDF13}"/>
              </a:ext>
            </a:extLst>
          </p:cNvPr>
          <p:cNvSpPr/>
          <p:nvPr/>
        </p:nvSpPr>
        <p:spPr>
          <a:xfrm>
            <a:off x="3095740" y="624033"/>
            <a:ext cx="6081311" cy="968871"/>
          </a:xfrm>
          <a:prstGeom prst="rect">
            <a:avLst/>
          </a:prstGeom>
          <a:solidFill>
            <a:srgbClr val="07A96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i="1" dirty="0">
                <a:solidFill>
                  <a:srgbClr val="0070C0"/>
                </a:solidFill>
                <a:latin typeface="Andalus" pitchFamily="18" charset="-78"/>
                <a:cs typeface="Andalus" pitchFamily="18" charset="-78"/>
              </a:rPr>
              <a:t>SOMMAIRE</a:t>
            </a:r>
            <a:r>
              <a:rPr lang="fr-FR" sz="3600" dirty="0">
                <a:solidFill>
                  <a:srgbClr val="0070C0"/>
                </a:solidFill>
              </a:rPr>
              <a:t> </a:t>
            </a:r>
          </a:p>
        </p:txBody>
      </p:sp>
      <p:sp>
        <p:nvSpPr>
          <p:cNvPr id="5" name="Sous-titre 4">
            <a:extLst>
              <a:ext uri="{FF2B5EF4-FFF2-40B4-BE49-F238E27FC236}">
                <a16:creationId xmlns:a16="http://schemas.microsoft.com/office/drawing/2014/main" xmlns="" id="{57E7B6DB-5A5B-90CE-ACD7-04DF459F9F71}"/>
              </a:ext>
            </a:extLst>
          </p:cNvPr>
          <p:cNvSpPr>
            <a:spLocks noGrp="1"/>
          </p:cNvSpPr>
          <p:nvPr>
            <p:ph type="subTitle" idx="1"/>
          </p:nvPr>
        </p:nvSpPr>
        <p:spPr>
          <a:xfrm>
            <a:off x="1422123" y="1697562"/>
            <a:ext cx="7148400" cy="3472005"/>
          </a:xfrm>
        </p:spPr>
        <p:txBody>
          <a:bodyPr/>
          <a:lstStyle/>
          <a:p>
            <a:pPr marL="0" marR="0" lvl="0" indent="0" algn="l" defTabSz="914400" rtl="0" eaLnBrk="1" fontAlgn="auto" latinLnBrk="0" hangingPunct="1">
              <a:lnSpc>
                <a:spcPct val="100000"/>
              </a:lnSpc>
              <a:spcBef>
                <a:spcPts val="0"/>
              </a:spcBef>
              <a:spcAft>
                <a:spcPts val="1600"/>
              </a:spcAft>
              <a:buClr>
                <a:srgbClr val="233A44"/>
              </a:buClr>
              <a:buSzPts val="1300"/>
              <a:buFont typeface="Calibri"/>
              <a:buNone/>
              <a:tabLst/>
              <a:defRPr/>
            </a:pPr>
            <a:r>
              <a:rPr kumimoji="0" lang="fr-FR" sz="2667" b="0" i="0" u="none" strike="noStrike" kern="0" cap="none" spc="0" normalizeH="0" baseline="0" noProof="0" dirty="0">
                <a:ln>
                  <a:noFill/>
                </a:ln>
                <a:solidFill>
                  <a:srgbClr val="163EF5">
                    <a:lumMod val="50000"/>
                  </a:srgbClr>
                </a:solidFill>
                <a:effectLst/>
                <a:uLnTx/>
                <a:uFillTx/>
                <a:latin typeface="Calibri"/>
                <a:cs typeface="Calibri"/>
                <a:sym typeface="Calibri"/>
              </a:rPr>
              <a:t>➟</a:t>
            </a:r>
            <a:r>
              <a:rPr kumimoji="0" lang="fr-FR" sz="2667" b="0" i="0" u="none" strike="noStrike" kern="0" cap="none" spc="0" normalizeH="0" baseline="0" noProof="0" dirty="0">
                <a:ln>
                  <a:noFill/>
                </a:ln>
                <a:solidFill>
                  <a:srgbClr val="233A44"/>
                </a:solidFill>
                <a:effectLst/>
                <a:uLnTx/>
                <a:uFillTx/>
                <a:latin typeface="Calibri"/>
                <a:cs typeface="Calibri"/>
                <a:sym typeface="Calibri"/>
              </a:rPr>
              <a:t> </a:t>
            </a: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Wingdings"/>
              </a:rPr>
              <a:t>PRÉSENTATION DU BTS</a:t>
            </a:r>
          </a:p>
          <a:p>
            <a:pPr marL="0" marR="0" lvl="0" indent="0" algn="l" defTabSz="914400" rtl="0" eaLnBrk="1" fontAlgn="auto" latinLnBrk="0" hangingPunct="1">
              <a:lnSpc>
                <a:spcPct val="100000"/>
              </a:lnSpc>
              <a:spcBef>
                <a:spcPts val="0"/>
              </a:spcBef>
              <a:spcAft>
                <a:spcPts val="1600"/>
              </a:spcAft>
              <a:buClr>
                <a:srgbClr val="233A44"/>
              </a:buClr>
              <a:buSzPts val="1300"/>
              <a:buFont typeface="Calibri"/>
              <a:buNone/>
              <a:tabLst/>
              <a:defRPr/>
            </a:pP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Calibri"/>
              </a:rPr>
              <a:t>➟ </a:t>
            </a: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Wingdings"/>
              </a:rPr>
              <a:t>LES COURS</a:t>
            </a:r>
          </a:p>
          <a:p>
            <a:pPr marL="0" marR="0" lvl="0" indent="0" algn="l" defTabSz="914400" rtl="0" eaLnBrk="1" fontAlgn="auto" latinLnBrk="0" hangingPunct="1">
              <a:lnSpc>
                <a:spcPct val="100000"/>
              </a:lnSpc>
              <a:spcBef>
                <a:spcPts val="0"/>
              </a:spcBef>
              <a:spcAft>
                <a:spcPts val="1600"/>
              </a:spcAft>
              <a:buClr>
                <a:srgbClr val="233A44"/>
              </a:buClr>
              <a:buSzPts val="1300"/>
              <a:buFont typeface="Calibri"/>
              <a:buNone/>
              <a:tabLst/>
              <a:defRPr/>
            </a:pP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Calibri"/>
              </a:rPr>
              <a:t>➟</a:t>
            </a: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Wingdings"/>
              </a:rPr>
              <a:t> LES STAGES</a:t>
            </a:r>
          </a:p>
          <a:p>
            <a:pPr marL="0" marR="0" lvl="0" indent="0" algn="l" defTabSz="914400" rtl="0" eaLnBrk="1" fontAlgn="auto" latinLnBrk="0" hangingPunct="1">
              <a:lnSpc>
                <a:spcPct val="100000"/>
              </a:lnSpc>
              <a:spcBef>
                <a:spcPts val="0"/>
              </a:spcBef>
              <a:spcAft>
                <a:spcPts val="1600"/>
              </a:spcAft>
              <a:buClr>
                <a:srgbClr val="233A44"/>
              </a:buClr>
              <a:buSzPts val="1300"/>
              <a:buFont typeface="Calibri"/>
              <a:buNone/>
              <a:tabLst/>
              <a:defRPr/>
            </a:pP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Calibri"/>
              </a:rPr>
              <a:t>➟ </a:t>
            </a: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Wingdings"/>
              </a:rPr>
              <a:t>LES ACTIONS PROFESSIONNELLES</a:t>
            </a:r>
          </a:p>
          <a:p>
            <a:pPr marL="0" marR="0" lvl="0" indent="0" algn="l" defTabSz="914400" rtl="0" eaLnBrk="1" fontAlgn="auto" latinLnBrk="0" hangingPunct="1">
              <a:lnSpc>
                <a:spcPct val="100000"/>
              </a:lnSpc>
              <a:spcBef>
                <a:spcPts val="0"/>
              </a:spcBef>
              <a:spcAft>
                <a:spcPts val="1600"/>
              </a:spcAft>
              <a:buClr>
                <a:srgbClr val="233A44"/>
              </a:buClr>
              <a:buSzPts val="1300"/>
              <a:buFont typeface="Calibri"/>
              <a:buNone/>
              <a:tabLst/>
              <a:defRPr/>
            </a:pP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Calibri"/>
              </a:rPr>
              <a:t>➟ </a:t>
            </a: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Wingdings"/>
              </a:rPr>
              <a:t>POURSUITES D’ETUDES</a:t>
            </a:r>
          </a:p>
          <a:p>
            <a:pPr marL="0" marR="0" lvl="8" indent="0" algn="l" defTabSz="914400" rtl="0" eaLnBrk="1" fontAlgn="auto" latinLnBrk="0" hangingPunct="1">
              <a:lnSpc>
                <a:spcPct val="100000"/>
              </a:lnSpc>
              <a:spcBef>
                <a:spcPts val="0"/>
              </a:spcBef>
              <a:spcAft>
                <a:spcPts val="1600"/>
              </a:spcAft>
              <a:buClr>
                <a:srgbClr val="233A44"/>
              </a:buClr>
              <a:buSzPts val="1100"/>
              <a:buFont typeface="Calibri"/>
              <a:buNone/>
              <a:tabLst/>
              <a:defRPr/>
            </a:pP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Calibri"/>
              </a:rPr>
              <a:t>➟ </a:t>
            </a:r>
            <a:r>
              <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Wingdings"/>
              </a:rPr>
              <a:t>MÉTIERS ET FONCTIONS</a:t>
            </a:r>
            <a:endParaRPr kumimoji="0" lang="fr-FR" sz="2667" b="0" i="0" u="none" strike="noStrike" kern="0" cap="none" spc="0" normalizeH="0" baseline="0" noProof="0" dirty="0">
              <a:ln>
                <a:noFill/>
              </a:ln>
              <a:solidFill>
                <a:srgbClr val="0829C0"/>
              </a:solidFill>
              <a:effectLst/>
              <a:uLnTx/>
              <a:uFillTx/>
              <a:latin typeface="Arial" panose="020B0604020202020204" pitchFamily="34" charset="0"/>
              <a:cs typeface="Arial" panose="020B0604020202020204" pitchFamily="34" charset="0"/>
              <a:sym typeface="Calibri"/>
            </a:endParaRPr>
          </a:p>
          <a:p>
            <a:endParaRPr lang="fr-FR" dirty="0"/>
          </a:p>
        </p:txBody>
      </p:sp>
      <p:pic>
        <p:nvPicPr>
          <p:cNvPr id="8" name="Image 7">
            <a:extLst>
              <a:ext uri="{FF2B5EF4-FFF2-40B4-BE49-F238E27FC236}">
                <a16:creationId xmlns:a16="http://schemas.microsoft.com/office/drawing/2014/main" xmlns="" id="{22A2AFB1-BCD6-BB07-9256-64D5A88E1C5D}"/>
              </a:ext>
            </a:extLst>
          </p:cNvPr>
          <p:cNvPicPr>
            <a:picLocks noChangeAspect="1"/>
          </p:cNvPicPr>
          <p:nvPr/>
        </p:nvPicPr>
        <p:blipFill>
          <a:blip r:embed="rId3"/>
          <a:stretch>
            <a:fillRect/>
          </a:stretch>
        </p:blipFill>
        <p:spPr>
          <a:xfrm>
            <a:off x="8471094" y="4640511"/>
            <a:ext cx="3292125" cy="2005758"/>
          </a:xfrm>
          <a:prstGeom prst="rect">
            <a:avLst/>
          </a:prstGeom>
        </p:spPr>
      </p:pic>
    </p:spTree>
    <p:extLst>
      <p:ext uri="{BB962C8B-B14F-4D97-AF65-F5344CB8AC3E}">
        <p14:creationId xmlns:p14="http://schemas.microsoft.com/office/powerpoint/2010/main" val="272125593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3" name="Titre 2">
            <a:extLst>
              <a:ext uri="{FF2B5EF4-FFF2-40B4-BE49-F238E27FC236}">
                <a16:creationId xmlns:a16="http://schemas.microsoft.com/office/drawing/2014/main" xmlns="" id="{8C3E56BF-D179-3028-3038-A034883DCBFC}"/>
              </a:ext>
            </a:extLst>
          </p:cNvPr>
          <p:cNvSpPr>
            <a:spLocks noGrp="1"/>
          </p:cNvSpPr>
          <p:nvPr>
            <p:ph type="ctrTitle"/>
          </p:nvPr>
        </p:nvSpPr>
        <p:spPr>
          <a:xfrm>
            <a:off x="2478271" y="842789"/>
            <a:ext cx="7148400" cy="4483865"/>
          </a:xfrm>
        </p:spPr>
        <p:txBody>
          <a:bodyPr/>
          <a:lstStyle/>
          <a:p>
            <a:r>
              <a:rPr lang="fr-FR" sz="8000" b="1" dirty="0">
                <a:solidFill>
                  <a:srgbClr val="068E56"/>
                </a:solidFill>
                <a:latin typeface="Arial"/>
                <a:ea typeface="Arial"/>
                <a:cs typeface="Arial"/>
                <a:sym typeface="Arial"/>
              </a:rPr>
              <a:t>Quelques métiers et leurs missions…</a:t>
            </a:r>
            <a:endParaRPr lang="fr-FR" sz="8000" dirty="0">
              <a:solidFill>
                <a:srgbClr val="068E56"/>
              </a:solidFill>
            </a:endParaRPr>
          </a:p>
        </p:txBody>
      </p:sp>
      <p:pic>
        <p:nvPicPr>
          <p:cNvPr id="2" name="Image 1">
            <a:extLst>
              <a:ext uri="{FF2B5EF4-FFF2-40B4-BE49-F238E27FC236}">
                <a16:creationId xmlns:a16="http://schemas.microsoft.com/office/drawing/2014/main" xmlns="" id="{2F86D9B8-6A76-DD7D-ABC4-9E55184EAE39}"/>
              </a:ext>
            </a:extLst>
          </p:cNvPr>
          <p:cNvPicPr>
            <a:picLocks noChangeAspect="1"/>
          </p:cNvPicPr>
          <p:nvPr/>
        </p:nvPicPr>
        <p:blipFill>
          <a:blip r:embed="rId3"/>
          <a:stretch>
            <a:fillRect/>
          </a:stretch>
        </p:blipFill>
        <p:spPr>
          <a:xfrm>
            <a:off x="9152946" y="4384713"/>
            <a:ext cx="2378454" cy="2075317"/>
          </a:xfrm>
          <a:prstGeom prst="rect">
            <a:avLst/>
          </a:prstGeom>
        </p:spPr>
      </p:pic>
    </p:spTree>
    <p:extLst>
      <p:ext uri="{BB962C8B-B14F-4D97-AF65-F5344CB8AC3E}">
        <p14:creationId xmlns:p14="http://schemas.microsoft.com/office/powerpoint/2010/main" val="38998653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grpSp>
        <p:nvGrpSpPr>
          <p:cNvPr id="2" name="Groupe 1">
            <a:extLst>
              <a:ext uri="{FF2B5EF4-FFF2-40B4-BE49-F238E27FC236}">
                <a16:creationId xmlns:a16="http://schemas.microsoft.com/office/drawing/2014/main" xmlns="" id="{36AA5E13-1FF5-2531-CF88-D02945581EB5}"/>
              </a:ext>
            </a:extLst>
          </p:cNvPr>
          <p:cNvGrpSpPr/>
          <p:nvPr/>
        </p:nvGrpSpPr>
        <p:grpSpPr>
          <a:xfrm>
            <a:off x="2271761" y="881714"/>
            <a:ext cx="8756123" cy="5456460"/>
            <a:chOff x="1251165" y="416726"/>
            <a:chExt cx="7177548" cy="4365435"/>
          </a:xfrm>
        </p:grpSpPr>
        <p:sp>
          <p:nvSpPr>
            <p:cNvPr id="4" name="Google Shape;285;p38">
              <a:extLst>
                <a:ext uri="{FF2B5EF4-FFF2-40B4-BE49-F238E27FC236}">
                  <a16:creationId xmlns:a16="http://schemas.microsoft.com/office/drawing/2014/main" xmlns="" id="{4EFCCA21-AB21-226B-F704-C44F18DB03F7}"/>
                </a:ext>
              </a:extLst>
            </p:cNvPr>
            <p:cNvSpPr txBox="1"/>
            <p:nvPr/>
          </p:nvSpPr>
          <p:spPr>
            <a:xfrm>
              <a:off x="1251165" y="416726"/>
              <a:ext cx="7177548" cy="463098"/>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B5293"/>
                </a:buClr>
                <a:buSzPts val="2400"/>
                <a:buFont typeface="Arial"/>
                <a:buNone/>
              </a:pPr>
              <a:r>
                <a:rPr lang="fr-FR" sz="2800" b="1" i="0" u="none" strike="noStrike" cap="none" dirty="0">
                  <a:solidFill>
                    <a:srgbClr val="0B5293"/>
                  </a:solidFill>
                  <a:latin typeface="+mj-lt"/>
                  <a:ea typeface="Arial"/>
                  <a:cs typeface="Arial"/>
                  <a:sym typeface="Arial"/>
                </a:rPr>
                <a:t>COORDONNATEUR </a:t>
              </a:r>
              <a:r>
                <a:rPr lang="fr-FR" sz="2800" b="1" dirty="0">
                  <a:solidFill>
                    <a:srgbClr val="0B5293"/>
                  </a:solidFill>
                  <a:latin typeface="+mj-lt"/>
                </a:rPr>
                <a:t>D'ACTIVITÉS</a:t>
              </a:r>
              <a:r>
                <a:rPr lang="fr-FR" sz="2800" b="1" i="0" u="none" strike="noStrike" cap="none" dirty="0">
                  <a:solidFill>
                    <a:srgbClr val="0B5293"/>
                  </a:solidFill>
                  <a:latin typeface="+mj-lt"/>
                  <a:ea typeface="Arial"/>
                  <a:cs typeface="Arial"/>
                  <a:sym typeface="Arial"/>
                </a:rPr>
                <a:t> SOCIALES</a:t>
              </a:r>
              <a:endParaRPr sz="2800" b="1" i="0" u="none" strike="noStrike" cap="none" dirty="0">
                <a:solidFill>
                  <a:srgbClr val="0B5293"/>
                </a:solidFill>
                <a:latin typeface="+mj-lt"/>
                <a:ea typeface="Arial"/>
                <a:cs typeface="Arial"/>
                <a:sym typeface="Arial"/>
              </a:endParaRPr>
            </a:p>
          </p:txBody>
        </p:sp>
        <p:sp>
          <p:nvSpPr>
            <p:cNvPr id="5" name="Google Shape;286;p38">
              <a:extLst>
                <a:ext uri="{FF2B5EF4-FFF2-40B4-BE49-F238E27FC236}">
                  <a16:creationId xmlns:a16="http://schemas.microsoft.com/office/drawing/2014/main" xmlns="" id="{439BC78F-5DDB-C7CE-1E68-013E5F1FC38C}"/>
                </a:ext>
              </a:extLst>
            </p:cNvPr>
            <p:cNvSpPr/>
            <p:nvPr/>
          </p:nvSpPr>
          <p:spPr>
            <a:xfrm>
              <a:off x="1508627" y="990607"/>
              <a:ext cx="5987184" cy="2261147"/>
            </a:xfrm>
            <a:prstGeom prst="roundRect">
              <a:avLst>
                <a:gd name="adj" fmla="val 16667"/>
              </a:avLst>
            </a:prstGeom>
            <a:solidFill>
              <a:srgbClr val="CCFFCC"/>
            </a:solidFill>
            <a:ln w="9525" cap="flat" cmpd="sng">
              <a:solidFill>
                <a:srgbClr val="005DA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2000"/>
                <a:buFont typeface="Arial"/>
                <a:buNone/>
              </a:pPr>
              <a:r>
                <a:rPr lang="fr-FR" sz="2000" b="1" i="0" u="none" strike="noStrike" cap="none" dirty="0">
                  <a:solidFill>
                    <a:srgbClr val="051B80"/>
                  </a:solidFill>
                  <a:latin typeface="+mj-lt"/>
                  <a:ea typeface="Arial"/>
                  <a:cs typeface="Arial"/>
                  <a:sym typeface="Arial"/>
                </a:rPr>
                <a:t>Les rôles :</a:t>
              </a:r>
              <a:endParaRPr sz="2000" dirty="0">
                <a:latin typeface="+mj-lt"/>
              </a:endParaRPr>
            </a:p>
            <a:p>
              <a:pPr marL="457200" marR="0" lvl="0" indent="-342900" algn="ctr" rtl="0">
                <a:lnSpc>
                  <a:spcPct val="100000"/>
                </a:lnSpc>
                <a:spcBef>
                  <a:spcPts val="0"/>
                </a:spcBef>
                <a:spcAft>
                  <a:spcPts val="0"/>
                </a:spcAft>
                <a:buClr>
                  <a:srgbClr val="0B5394"/>
                </a:buClr>
                <a:buSzPts val="1800"/>
                <a:buFont typeface="Arial"/>
                <a:buNone/>
              </a:pPr>
              <a:r>
                <a:rPr lang="fr-FR" sz="2000" dirty="0">
                  <a:solidFill>
                    <a:srgbClr val="051B80"/>
                  </a:solidFill>
                  <a:latin typeface="+mj-lt"/>
                </a:rPr>
                <a:t>Évaluer</a:t>
              </a:r>
              <a:r>
                <a:rPr lang="fr-FR" sz="2000" b="0" i="0" u="none" strike="noStrike" cap="none" dirty="0">
                  <a:solidFill>
                    <a:srgbClr val="051B80"/>
                  </a:solidFill>
                  <a:latin typeface="+mj-lt"/>
                  <a:ea typeface="Arial"/>
                  <a:cs typeface="Arial"/>
                  <a:sym typeface="Arial"/>
                </a:rPr>
                <a:t> les problèmes sociaux, administratifs ou socio-économiques </a:t>
              </a:r>
              <a:endParaRPr sz="2000" dirty="0">
                <a:latin typeface="+mj-lt"/>
              </a:endParaRPr>
            </a:p>
            <a:p>
              <a:pPr marL="457200" marR="0" lvl="0" indent="-342900" algn="ctr" rtl="0">
                <a:lnSpc>
                  <a:spcPct val="100000"/>
                </a:lnSpc>
                <a:spcBef>
                  <a:spcPts val="0"/>
                </a:spcBef>
                <a:spcAft>
                  <a:spcPts val="0"/>
                </a:spcAft>
                <a:buClr>
                  <a:srgbClr val="0B5394"/>
                </a:buClr>
                <a:buSzPts val="1800"/>
                <a:buFont typeface="Arial"/>
                <a:buNone/>
              </a:pPr>
              <a:r>
                <a:rPr lang="fr-FR" sz="2000" b="0" i="0" u="none" strike="noStrike" cap="none" dirty="0">
                  <a:solidFill>
                    <a:srgbClr val="051B80"/>
                  </a:solidFill>
                  <a:latin typeface="+mj-lt"/>
                  <a:ea typeface="Arial"/>
                  <a:cs typeface="Arial"/>
                  <a:sym typeface="Arial"/>
                </a:rPr>
                <a:t>Informer, conseiller et proposer les dispositifs d’aide existants les mieux adaptés. </a:t>
              </a:r>
              <a:endParaRPr sz="2000" dirty="0">
                <a:latin typeface="+mj-lt"/>
              </a:endParaRPr>
            </a:p>
            <a:p>
              <a:pPr marL="457200" marR="0" lvl="0" indent="-342900" algn="ctr" rtl="0">
                <a:lnSpc>
                  <a:spcPct val="100000"/>
                </a:lnSpc>
                <a:spcBef>
                  <a:spcPts val="0"/>
                </a:spcBef>
                <a:spcAft>
                  <a:spcPts val="0"/>
                </a:spcAft>
                <a:buClr>
                  <a:srgbClr val="0B5394"/>
                </a:buClr>
                <a:buSzPts val="1800"/>
                <a:buFont typeface="Arial"/>
                <a:buNone/>
              </a:pPr>
              <a:r>
                <a:rPr lang="fr-FR" sz="2000" b="0" i="0" u="none" strike="noStrike" cap="none" dirty="0">
                  <a:solidFill>
                    <a:srgbClr val="051B80"/>
                  </a:solidFill>
                  <a:latin typeface="+mj-lt"/>
                  <a:ea typeface="Arial"/>
                  <a:cs typeface="Arial"/>
                  <a:sym typeface="Arial"/>
                </a:rPr>
                <a:t>Analyser la situation des personnes et engager avec eux, les interventions de médiation nécessaires (courriers, enquêtes, démarches, accompagnement...).</a:t>
              </a:r>
              <a:endParaRPr sz="2000" b="0" i="0" u="none" strike="noStrike" cap="none" dirty="0">
                <a:solidFill>
                  <a:srgbClr val="051B80"/>
                </a:solidFill>
                <a:latin typeface="+mj-lt"/>
                <a:ea typeface="Arial"/>
                <a:cs typeface="Arial"/>
                <a:sym typeface="Arial"/>
              </a:endParaRPr>
            </a:p>
          </p:txBody>
        </p:sp>
        <p:sp>
          <p:nvSpPr>
            <p:cNvPr id="6" name="Google Shape;288;p38">
              <a:extLst>
                <a:ext uri="{FF2B5EF4-FFF2-40B4-BE49-F238E27FC236}">
                  <a16:creationId xmlns:a16="http://schemas.microsoft.com/office/drawing/2014/main" xmlns="" id="{9CDCD237-6248-F745-C903-D5C893BA9AF3}"/>
                </a:ext>
              </a:extLst>
            </p:cNvPr>
            <p:cNvSpPr txBox="1"/>
            <p:nvPr/>
          </p:nvSpPr>
          <p:spPr>
            <a:xfrm>
              <a:off x="2688311" y="3338309"/>
              <a:ext cx="3627814" cy="1443852"/>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1600"/>
                <a:buFont typeface="Arial"/>
                <a:buNone/>
              </a:pPr>
              <a:r>
                <a:rPr lang="fr-FR" sz="2000" b="1" i="0" u="none" strike="noStrike" cap="none" dirty="0">
                  <a:solidFill>
                    <a:srgbClr val="051B80"/>
                  </a:solidFill>
                  <a:latin typeface="+mj-lt"/>
                  <a:ea typeface="Arial"/>
                  <a:cs typeface="Arial"/>
                  <a:sym typeface="Arial"/>
                </a:rPr>
                <a:t>Les employeurs : </a:t>
              </a:r>
              <a:endParaRPr sz="2000" dirty="0">
                <a:latin typeface="+mj-lt"/>
              </a:endParaRPr>
            </a:p>
            <a:p>
              <a:pPr marL="0" marR="0" lvl="0" indent="-101600" algn="ctr" rtl="0">
                <a:lnSpc>
                  <a:spcPct val="100000"/>
                </a:lnSpc>
                <a:spcBef>
                  <a:spcPts val="0"/>
                </a:spcBef>
                <a:spcAft>
                  <a:spcPts val="0"/>
                </a:spcAft>
                <a:buClr>
                  <a:srgbClr val="051B80"/>
                </a:buClr>
                <a:buSzPts val="1600"/>
                <a:buFont typeface="Arial"/>
                <a:buChar char="-"/>
              </a:pPr>
              <a:r>
                <a:rPr lang="fr-FR" sz="2000" b="0" i="0" u="none" strike="noStrike" cap="none" dirty="0">
                  <a:solidFill>
                    <a:srgbClr val="051B80"/>
                  </a:solidFill>
                  <a:latin typeface="+mj-lt"/>
                  <a:ea typeface="Arial"/>
                  <a:cs typeface="Arial"/>
                  <a:sym typeface="Arial"/>
                </a:rPr>
                <a:t> Associations</a:t>
              </a:r>
              <a:endParaRPr sz="2000" dirty="0">
                <a:latin typeface="+mj-lt"/>
              </a:endParaRPr>
            </a:p>
            <a:p>
              <a:pPr marL="0" marR="0" lvl="0" indent="-101600" algn="ctr" rtl="0">
                <a:lnSpc>
                  <a:spcPct val="100000"/>
                </a:lnSpc>
                <a:spcBef>
                  <a:spcPts val="0"/>
                </a:spcBef>
                <a:spcAft>
                  <a:spcPts val="0"/>
                </a:spcAft>
                <a:buClr>
                  <a:srgbClr val="051B80"/>
                </a:buClr>
                <a:buSzPts val="1600"/>
                <a:buFont typeface="Arial"/>
                <a:buChar char="-"/>
              </a:pPr>
              <a:r>
                <a:rPr lang="fr-FR" sz="2000" b="0" i="0" u="none" strike="noStrike" cap="none" dirty="0">
                  <a:solidFill>
                    <a:srgbClr val="051B80"/>
                  </a:solidFill>
                  <a:latin typeface="+mj-lt"/>
                  <a:ea typeface="Arial"/>
                  <a:cs typeface="Arial"/>
                  <a:sym typeface="Arial"/>
                </a:rPr>
                <a:t> Services municipaux</a:t>
              </a:r>
              <a:endParaRPr sz="2000" dirty="0">
                <a:latin typeface="+mj-lt"/>
              </a:endParaRPr>
            </a:p>
            <a:p>
              <a:pPr marL="0" marR="0" lvl="0" indent="-101600" algn="ctr" rtl="0">
                <a:lnSpc>
                  <a:spcPct val="100000"/>
                </a:lnSpc>
                <a:spcBef>
                  <a:spcPts val="0"/>
                </a:spcBef>
                <a:spcAft>
                  <a:spcPts val="0"/>
                </a:spcAft>
                <a:buClr>
                  <a:srgbClr val="051B80"/>
                </a:buClr>
                <a:buSzPts val="1600"/>
                <a:buFont typeface="Arial"/>
                <a:buChar char="-"/>
              </a:pPr>
              <a:r>
                <a:rPr lang="fr-FR" sz="2000" b="0" i="0" u="none" strike="noStrike" cap="none" dirty="0">
                  <a:solidFill>
                    <a:srgbClr val="051B80"/>
                  </a:solidFill>
                  <a:latin typeface="+mj-lt"/>
                  <a:ea typeface="Arial"/>
                  <a:cs typeface="Arial"/>
                  <a:sym typeface="Arial"/>
                </a:rPr>
                <a:t> Missions locales d’insertion</a:t>
              </a:r>
              <a:endParaRPr sz="2000" dirty="0">
                <a:latin typeface="+mj-lt"/>
              </a:endParaRPr>
            </a:p>
            <a:p>
              <a:pPr marL="0" marR="0" lvl="0" indent="-101600" algn="ctr" rtl="0">
                <a:lnSpc>
                  <a:spcPct val="100000"/>
                </a:lnSpc>
                <a:spcBef>
                  <a:spcPts val="0"/>
                </a:spcBef>
                <a:spcAft>
                  <a:spcPts val="0"/>
                </a:spcAft>
                <a:buClr>
                  <a:srgbClr val="051B80"/>
                </a:buClr>
                <a:buSzPts val="1600"/>
                <a:buFont typeface="Arial"/>
                <a:buChar char="-"/>
              </a:pPr>
              <a:r>
                <a:rPr lang="fr-FR" sz="2000" b="0" i="0" u="none" strike="noStrike" cap="none" dirty="0">
                  <a:solidFill>
                    <a:srgbClr val="051B80"/>
                  </a:solidFill>
                  <a:latin typeface="+mj-lt"/>
                  <a:ea typeface="Arial"/>
                  <a:cs typeface="Arial"/>
                  <a:sym typeface="Arial"/>
                </a:rPr>
                <a:t> Caisses d’allocations familiales</a:t>
              </a:r>
              <a:endParaRPr sz="2000" b="1" i="0" u="none" strike="noStrike" cap="none" dirty="0">
                <a:solidFill>
                  <a:srgbClr val="051B80"/>
                </a:solidFill>
                <a:latin typeface="+mj-lt"/>
                <a:ea typeface="Arial"/>
                <a:cs typeface="Arial"/>
                <a:sym typeface="Arial"/>
              </a:endParaRPr>
            </a:p>
          </p:txBody>
        </p:sp>
      </p:grpSp>
      <p:pic>
        <p:nvPicPr>
          <p:cNvPr id="7" name="Image 6">
            <a:extLst>
              <a:ext uri="{FF2B5EF4-FFF2-40B4-BE49-F238E27FC236}">
                <a16:creationId xmlns:a16="http://schemas.microsoft.com/office/drawing/2014/main" xmlns="" id="{41397DEA-43FA-3C5B-A08E-3FECD1904180}"/>
              </a:ext>
            </a:extLst>
          </p:cNvPr>
          <p:cNvPicPr>
            <a:picLocks noChangeAspect="1"/>
          </p:cNvPicPr>
          <p:nvPr/>
        </p:nvPicPr>
        <p:blipFill>
          <a:blip r:embed="rId3"/>
          <a:stretch>
            <a:fillRect/>
          </a:stretch>
        </p:blipFill>
        <p:spPr>
          <a:xfrm>
            <a:off x="9421044" y="4396363"/>
            <a:ext cx="2383743" cy="2078916"/>
          </a:xfrm>
          <a:prstGeom prst="rect">
            <a:avLst/>
          </a:prstGeom>
        </p:spPr>
      </p:pic>
    </p:spTree>
    <p:extLst>
      <p:ext uri="{BB962C8B-B14F-4D97-AF65-F5344CB8AC3E}">
        <p14:creationId xmlns:p14="http://schemas.microsoft.com/office/powerpoint/2010/main" val="16086101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2" name="Google Shape;295;p39">
            <a:extLst>
              <a:ext uri="{FF2B5EF4-FFF2-40B4-BE49-F238E27FC236}">
                <a16:creationId xmlns:a16="http://schemas.microsoft.com/office/drawing/2014/main" xmlns="" id="{4494CE51-1C1D-044A-571C-C8EE2D7C26CD}"/>
              </a:ext>
            </a:extLst>
          </p:cNvPr>
          <p:cNvSpPr txBox="1"/>
          <p:nvPr/>
        </p:nvSpPr>
        <p:spPr>
          <a:xfrm>
            <a:off x="2427797" y="1226099"/>
            <a:ext cx="8240617" cy="1055563"/>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2400"/>
              <a:buFont typeface="Arial"/>
              <a:buNone/>
            </a:pPr>
            <a:r>
              <a:rPr lang="fr-FR" sz="2800" b="1" i="0" u="none" strike="noStrike" cap="none" dirty="0">
                <a:solidFill>
                  <a:srgbClr val="051B80"/>
                </a:solidFill>
                <a:latin typeface="Arial"/>
                <a:ea typeface="Arial"/>
                <a:cs typeface="Arial"/>
                <a:sym typeface="Arial"/>
              </a:rPr>
              <a:t>GESTIONNAIRE CONSEILLER DANS LES ORGANISMES DE PROTECTION SOCIALE </a:t>
            </a:r>
            <a:endParaRPr sz="2800" b="1" i="0" u="none" strike="noStrike" cap="none" dirty="0">
              <a:solidFill>
                <a:srgbClr val="051B80"/>
              </a:solidFill>
              <a:latin typeface="Arial"/>
              <a:ea typeface="Arial"/>
              <a:cs typeface="Arial"/>
              <a:sym typeface="Arial"/>
            </a:endParaRPr>
          </a:p>
        </p:txBody>
      </p:sp>
      <p:sp>
        <p:nvSpPr>
          <p:cNvPr id="4" name="Google Shape;297;p39">
            <a:extLst>
              <a:ext uri="{FF2B5EF4-FFF2-40B4-BE49-F238E27FC236}">
                <a16:creationId xmlns:a16="http://schemas.microsoft.com/office/drawing/2014/main" xmlns="" id="{17460827-CF2B-5A20-B527-77CCDE21ACE3}"/>
              </a:ext>
            </a:extLst>
          </p:cNvPr>
          <p:cNvSpPr txBox="1"/>
          <p:nvPr/>
        </p:nvSpPr>
        <p:spPr>
          <a:xfrm>
            <a:off x="4085127" y="2367588"/>
            <a:ext cx="4925959" cy="2553846"/>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2000"/>
              <a:buFont typeface="Arial"/>
              <a:buNone/>
            </a:pPr>
            <a:r>
              <a:rPr lang="fr-FR" sz="2400" b="1" i="0" u="none" strike="noStrike" cap="none" dirty="0">
                <a:solidFill>
                  <a:srgbClr val="051B80"/>
                </a:solidFill>
                <a:latin typeface="+mj-lt"/>
                <a:ea typeface="Arial"/>
                <a:cs typeface="Arial"/>
                <a:sym typeface="Arial"/>
              </a:rPr>
              <a:t>Les rôles :</a:t>
            </a:r>
            <a:endParaRPr sz="2000" dirty="0">
              <a:latin typeface="+mj-lt"/>
            </a:endParaRPr>
          </a:p>
          <a:p>
            <a:pPr marL="0" marR="0" lvl="0" indent="0" algn="ctr" rtl="0">
              <a:lnSpc>
                <a:spcPct val="100000"/>
              </a:lnSpc>
              <a:spcBef>
                <a:spcPts val="0"/>
              </a:spcBef>
              <a:spcAft>
                <a:spcPts val="0"/>
              </a:spcAft>
              <a:buClr>
                <a:srgbClr val="051B80"/>
              </a:buClr>
              <a:buSzPts val="1800"/>
              <a:buFont typeface="Arial"/>
              <a:buNone/>
            </a:pPr>
            <a:r>
              <a:rPr lang="fr-FR" sz="2000" b="0" i="0" u="none" strike="noStrike" cap="none" dirty="0">
                <a:solidFill>
                  <a:srgbClr val="051B80"/>
                </a:solidFill>
                <a:latin typeface="+mj-lt"/>
                <a:ea typeface="Arial"/>
                <a:cs typeface="Arial"/>
                <a:sym typeface="Arial"/>
              </a:rPr>
              <a:t>Gérer la </a:t>
            </a:r>
            <a:r>
              <a:rPr lang="fr-FR" sz="2000" b="0" i="0" u="none" strike="noStrike" cap="none" dirty="0">
                <a:solidFill>
                  <a:srgbClr val="061580"/>
                </a:solidFill>
                <a:latin typeface="+mj-lt"/>
                <a:ea typeface="Arial"/>
                <a:cs typeface="Arial"/>
                <a:sym typeface="Arial"/>
              </a:rPr>
              <a:t>relation</a:t>
            </a:r>
            <a:r>
              <a:rPr lang="fr-FR" sz="2000" b="0" i="0" u="none" strike="noStrike" cap="none" dirty="0">
                <a:solidFill>
                  <a:srgbClr val="051B80"/>
                </a:solidFill>
                <a:latin typeface="+mj-lt"/>
                <a:ea typeface="Arial"/>
                <a:cs typeface="Arial"/>
                <a:sym typeface="Arial"/>
              </a:rPr>
              <a:t> avec les assurés, les informer et les conseiller sur les prestations. S’occuper de la gestion administrative des dossiers assurés. Analyser et réaliser un  diagnostic de la situation de la personne.</a:t>
            </a:r>
            <a:endParaRPr sz="2000" b="1" i="0" u="none" strike="noStrike" cap="none" dirty="0">
              <a:solidFill>
                <a:srgbClr val="051B80"/>
              </a:solidFill>
              <a:latin typeface="+mj-lt"/>
              <a:ea typeface="Arial"/>
              <a:cs typeface="Arial"/>
              <a:sym typeface="Arial"/>
            </a:endParaRPr>
          </a:p>
        </p:txBody>
      </p:sp>
      <p:sp>
        <p:nvSpPr>
          <p:cNvPr id="5" name="Google Shape;299;p39">
            <a:extLst>
              <a:ext uri="{FF2B5EF4-FFF2-40B4-BE49-F238E27FC236}">
                <a16:creationId xmlns:a16="http://schemas.microsoft.com/office/drawing/2014/main" xmlns="" id="{D19CA232-1D44-C9C8-FB49-E78C607C948E}"/>
              </a:ext>
            </a:extLst>
          </p:cNvPr>
          <p:cNvSpPr txBox="1"/>
          <p:nvPr/>
        </p:nvSpPr>
        <p:spPr>
          <a:xfrm>
            <a:off x="4694071" y="5007360"/>
            <a:ext cx="3215149" cy="1123667"/>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1600"/>
              <a:buFont typeface="Arial"/>
              <a:buNone/>
            </a:pPr>
            <a:r>
              <a:rPr lang="fr-FR" sz="2000" b="1" i="0" u="none" strike="noStrike" cap="none" dirty="0">
                <a:solidFill>
                  <a:srgbClr val="051B80"/>
                </a:solidFill>
                <a:latin typeface="+mj-lt"/>
                <a:ea typeface="Arial"/>
                <a:cs typeface="Arial"/>
                <a:sym typeface="Arial"/>
              </a:rPr>
              <a:t>Les employeurs : </a:t>
            </a:r>
            <a:endParaRPr sz="2000" dirty="0">
              <a:latin typeface="+mj-lt"/>
            </a:endParaRPr>
          </a:p>
          <a:p>
            <a:pPr marL="0" marR="0" lvl="0" indent="0" algn="ctr" rtl="0">
              <a:lnSpc>
                <a:spcPct val="100000"/>
              </a:lnSpc>
              <a:spcBef>
                <a:spcPts val="0"/>
              </a:spcBef>
              <a:spcAft>
                <a:spcPts val="0"/>
              </a:spcAft>
              <a:buClr>
                <a:srgbClr val="051B80"/>
              </a:buClr>
              <a:buSzPts val="1600"/>
              <a:buFont typeface="Arial"/>
              <a:buNone/>
            </a:pPr>
            <a:r>
              <a:rPr lang="fr-FR" sz="2000" b="0" i="0" u="none" strike="noStrike" cap="none" dirty="0">
                <a:solidFill>
                  <a:srgbClr val="051B80"/>
                </a:solidFill>
                <a:latin typeface="+mj-lt"/>
                <a:ea typeface="Arial"/>
                <a:cs typeface="Arial"/>
                <a:sym typeface="Arial"/>
              </a:rPr>
              <a:t>CAF, CPAM, MSA et complémentaires santé</a:t>
            </a:r>
            <a:r>
              <a:rPr lang="fr-FR" sz="1600" b="0" i="0" u="none" strike="noStrike" cap="none" dirty="0">
                <a:solidFill>
                  <a:srgbClr val="051B80"/>
                </a:solidFill>
                <a:latin typeface="Arial"/>
                <a:ea typeface="Arial"/>
                <a:cs typeface="Arial"/>
                <a:sym typeface="Arial"/>
              </a:rPr>
              <a:t> </a:t>
            </a:r>
            <a:endParaRPr dirty="0"/>
          </a:p>
        </p:txBody>
      </p:sp>
    </p:spTree>
    <p:extLst>
      <p:ext uri="{BB962C8B-B14F-4D97-AF65-F5344CB8AC3E}">
        <p14:creationId xmlns:p14="http://schemas.microsoft.com/office/powerpoint/2010/main" val="31473181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2" name="Google Shape;306;p40">
            <a:extLst>
              <a:ext uri="{FF2B5EF4-FFF2-40B4-BE49-F238E27FC236}">
                <a16:creationId xmlns:a16="http://schemas.microsoft.com/office/drawing/2014/main" xmlns="" id="{A5EEAE75-0DFA-65A7-36D0-8F96411C24A5}"/>
              </a:ext>
            </a:extLst>
          </p:cNvPr>
          <p:cNvSpPr txBox="1"/>
          <p:nvPr/>
        </p:nvSpPr>
        <p:spPr>
          <a:xfrm>
            <a:off x="2684209" y="842845"/>
            <a:ext cx="7991136" cy="1055563"/>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2400"/>
              <a:buFont typeface="Arial"/>
              <a:buNone/>
            </a:pPr>
            <a:r>
              <a:rPr lang="fr-FR" sz="2800" b="1" i="0" u="none" strike="noStrike" cap="none" dirty="0">
                <a:solidFill>
                  <a:srgbClr val="051B80"/>
                </a:solidFill>
                <a:latin typeface="Arial"/>
                <a:ea typeface="Arial"/>
                <a:cs typeface="Arial"/>
                <a:sym typeface="Arial"/>
              </a:rPr>
              <a:t>RESPONSABLE DE SECTEUR DANS UN SERVICE D’AIDE A DOMICILE</a:t>
            </a:r>
            <a:endParaRPr sz="2800" b="1" i="0" u="none" strike="noStrike" cap="none" dirty="0">
              <a:solidFill>
                <a:srgbClr val="051B80"/>
              </a:solidFill>
              <a:latin typeface="Arial"/>
              <a:ea typeface="Arial"/>
              <a:cs typeface="Arial"/>
              <a:sym typeface="Arial"/>
            </a:endParaRPr>
          </a:p>
        </p:txBody>
      </p:sp>
      <p:sp>
        <p:nvSpPr>
          <p:cNvPr id="4" name="Google Shape;308;p40">
            <a:extLst>
              <a:ext uri="{FF2B5EF4-FFF2-40B4-BE49-F238E27FC236}">
                <a16:creationId xmlns:a16="http://schemas.microsoft.com/office/drawing/2014/main" xmlns="" id="{7CB305AE-A131-1DE3-FEC3-2512FFF6417F}"/>
              </a:ext>
            </a:extLst>
          </p:cNvPr>
          <p:cNvSpPr txBox="1"/>
          <p:nvPr/>
        </p:nvSpPr>
        <p:spPr>
          <a:xfrm>
            <a:off x="3238960" y="2015219"/>
            <a:ext cx="6043460" cy="2485742"/>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2000"/>
              <a:buFont typeface="Arial"/>
              <a:buNone/>
            </a:pPr>
            <a:r>
              <a:rPr lang="fr-FR" sz="2000" b="1" i="0" u="none" strike="noStrike" cap="none" dirty="0">
                <a:solidFill>
                  <a:srgbClr val="051B80"/>
                </a:solidFill>
                <a:latin typeface="+mj-lt"/>
                <a:ea typeface="Arial"/>
                <a:cs typeface="Arial"/>
                <a:sym typeface="Arial"/>
              </a:rPr>
              <a:t>Les rôles :</a:t>
            </a:r>
            <a:endParaRPr sz="2000" dirty="0">
              <a:latin typeface="+mj-lt"/>
            </a:endParaRPr>
          </a:p>
          <a:p>
            <a:pPr marL="0" marR="0" lvl="0" indent="0" algn="ctr" rtl="0">
              <a:lnSpc>
                <a:spcPct val="100000"/>
              </a:lnSpc>
              <a:spcBef>
                <a:spcPts val="0"/>
              </a:spcBef>
              <a:spcAft>
                <a:spcPts val="0"/>
              </a:spcAft>
              <a:buClr>
                <a:srgbClr val="051B80"/>
              </a:buClr>
              <a:buSzPts val="1800"/>
              <a:buFont typeface="Arial"/>
              <a:buNone/>
            </a:pPr>
            <a:r>
              <a:rPr lang="fr-FR" sz="2000" b="0" i="0" u="none" strike="noStrike" cap="none" dirty="0">
                <a:solidFill>
                  <a:srgbClr val="051B80"/>
                </a:solidFill>
                <a:latin typeface="+mj-lt"/>
                <a:ea typeface="Arial"/>
                <a:cs typeface="Arial"/>
                <a:sym typeface="Arial"/>
              </a:rPr>
              <a:t>Analyser les besoins, rechercher des financements. </a:t>
            </a:r>
          </a:p>
          <a:p>
            <a:pPr marL="0" marR="0" lvl="0" indent="0" algn="ctr" rtl="0">
              <a:lnSpc>
                <a:spcPct val="100000"/>
              </a:lnSpc>
              <a:spcBef>
                <a:spcPts val="0"/>
              </a:spcBef>
              <a:spcAft>
                <a:spcPts val="0"/>
              </a:spcAft>
              <a:buClr>
                <a:srgbClr val="051B80"/>
              </a:buClr>
              <a:buSzPts val="1800"/>
              <a:buFont typeface="Arial"/>
              <a:buNone/>
            </a:pPr>
            <a:r>
              <a:rPr lang="fr-FR" sz="2000" b="0" i="0" u="none" strike="noStrike" cap="none" dirty="0">
                <a:solidFill>
                  <a:srgbClr val="051B80"/>
                </a:solidFill>
                <a:latin typeface="+mj-lt"/>
                <a:ea typeface="Arial"/>
                <a:cs typeface="Arial"/>
                <a:sym typeface="Arial"/>
              </a:rPr>
              <a:t>Organiser l’aide à domicile dans un secteur géographique donné. </a:t>
            </a:r>
          </a:p>
          <a:p>
            <a:pPr marL="0" marR="0" lvl="0" indent="0" algn="ctr" rtl="0">
              <a:lnSpc>
                <a:spcPct val="100000"/>
              </a:lnSpc>
              <a:spcBef>
                <a:spcPts val="0"/>
              </a:spcBef>
              <a:spcAft>
                <a:spcPts val="0"/>
              </a:spcAft>
              <a:buClr>
                <a:srgbClr val="051B80"/>
              </a:buClr>
              <a:buSzPts val="1800"/>
              <a:buFont typeface="Arial"/>
              <a:buNone/>
            </a:pPr>
            <a:r>
              <a:rPr lang="fr-FR" sz="2000" b="0" i="0" u="none" strike="noStrike" cap="none" dirty="0">
                <a:solidFill>
                  <a:srgbClr val="051B80"/>
                </a:solidFill>
                <a:latin typeface="+mj-lt"/>
                <a:ea typeface="Arial"/>
                <a:cs typeface="Arial"/>
                <a:sym typeface="Arial"/>
              </a:rPr>
              <a:t>Proposer des actions à mener et organiser leur mise en œuvre avec l’usager ou sa famille.</a:t>
            </a:r>
            <a:endParaRPr sz="2000" b="1" i="0" u="none" strike="noStrike" cap="none" dirty="0">
              <a:solidFill>
                <a:srgbClr val="051B80"/>
              </a:solidFill>
              <a:latin typeface="+mj-lt"/>
              <a:ea typeface="Arial"/>
              <a:cs typeface="Arial"/>
              <a:sym typeface="Arial"/>
            </a:endParaRPr>
          </a:p>
        </p:txBody>
      </p:sp>
      <p:sp>
        <p:nvSpPr>
          <p:cNvPr id="5" name="Google Shape;310;p40">
            <a:extLst>
              <a:ext uri="{FF2B5EF4-FFF2-40B4-BE49-F238E27FC236}">
                <a16:creationId xmlns:a16="http://schemas.microsoft.com/office/drawing/2014/main" xmlns="" id="{682684F1-940F-32D1-7475-2FA427F66C12}"/>
              </a:ext>
            </a:extLst>
          </p:cNvPr>
          <p:cNvSpPr txBox="1"/>
          <p:nvPr/>
        </p:nvSpPr>
        <p:spPr>
          <a:xfrm>
            <a:off x="4043190" y="4617772"/>
            <a:ext cx="3926391" cy="1464186"/>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1600"/>
              <a:buFont typeface="Arial"/>
              <a:buNone/>
            </a:pPr>
            <a:r>
              <a:rPr lang="fr-FR" sz="2000" b="1" i="0" u="none" strike="noStrike" cap="none" dirty="0">
                <a:solidFill>
                  <a:srgbClr val="051B80"/>
                </a:solidFill>
                <a:latin typeface="+mj-lt"/>
                <a:ea typeface="Arial"/>
                <a:cs typeface="Arial"/>
                <a:sym typeface="Arial"/>
              </a:rPr>
              <a:t>Les employeurs : </a:t>
            </a:r>
            <a:endParaRPr sz="2000" dirty="0">
              <a:latin typeface="+mj-lt"/>
            </a:endParaRPr>
          </a:p>
          <a:p>
            <a:pPr marL="0" marR="0" lvl="0" indent="-101600" algn="ctr" rtl="0">
              <a:lnSpc>
                <a:spcPct val="100000"/>
              </a:lnSpc>
              <a:spcBef>
                <a:spcPts val="0"/>
              </a:spcBef>
              <a:spcAft>
                <a:spcPts val="0"/>
              </a:spcAft>
              <a:buClr>
                <a:srgbClr val="051B80"/>
              </a:buClr>
              <a:buSzPts val="1600"/>
              <a:buFont typeface="Arial"/>
              <a:buChar char="-"/>
            </a:pPr>
            <a:r>
              <a:rPr lang="fr-FR" sz="2000" b="0" i="0" u="none" strike="noStrike" cap="none" dirty="0">
                <a:solidFill>
                  <a:srgbClr val="051B80"/>
                </a:solidFill>
                <a:latin typeface="+mj-lt"/>
                <a:ea typeface="Arial"/>
                <a:cs typeface="Arial"/>
                <a:sym typeface="Arial"/>
              </a:rPr>
              <a:t> Associations ou structures qui gèrent des services d’aide à domicile.</a:t>
            </a:r>
            <a:endParaRPr sz="2000" b="1" i="0" u="none" strike="noStrike" cap="none" dirty="0">
              <a:solidFill>
                <a:srgbClr val="051B80"/>
              </a:solidFill>
              <a:latin typeface="+mj-lt"/>
              <a:ea typeface="Arial"/>
              <a:cs typeface="Arial"/>
              <a:sym typeface="Arial"/>
            </a:endParaRPr>
          </a:p>
        </p:txBody>
      </p:sp>
    </p:spTree>
    <p:extLst>
      <p:ext uri="{BB962C8B-B14F-4D97-AF65-F5344CB8AC3E}">
        <p14:creationId xmlns:p14="http://schemas.microsoft.com/office/powerpoint/2010/main" val="7715961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2" name="Google Shape;317;p41">
            <a:extLst>
              <a:ext uri="{FF2B5EF4-FFF2-40B4-BE49-F238E27FC236}">
                <a16:creationId xmlns:a16="http://schemas.microsoft.com/office/drawing/2014/main" xmlns="" id="{A149A664-8020-99B3-4B05-D270FDA95FF0}"/>
              </a:ext>
            </a:extLst>
          </p:cNvPr>
          <p:cNvSpPr txBox="1"/>
          <p:nvPr/>
        </p:nvSpPr>
        <p:spPr>
          <a:xfrm>
            <a:off x="2529258" y="993650"/>
            <a:ext cx="8190153" cy="1055563"/>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2400"/>
              <a:buFont typeface="Arial"/>
              <a:buNone/>
            </a:pPr>
            <a:r>
              <a:rPr lang="fr-FR" sz="2800" b="1" i="0" u="none" strike="noStrike" cap="none" dirty="0">
                <a:solidFill>
                  <a:srgbClr val="051B80"/>
                </a:solidFill>
                <a:latin typeface="+mj-lt"/>
                <a:ea typeface="Arial"/>
                <a:cs typeface="Arial"/>
                <a:sym typeface="Arial"/>
              </a:rPr>
              <a:t>COORDONNATEUR DE </a:t>
            </a:r>
            <a:r>
              <a:rPr lang="fr-FR" sz="2800" b="1" dirty="0">
                <a:solidFill>
                  <a:srgbClr val="051B80"/>
                </a:solidFill>
                <a:latin typeface="+mj-lt"/>
              </a:rPr>
              <a:t>SECRÉTARIATS</a:t>
            </a:r>
            <a:r>
              <a:rPr lang="fr-FR" sz="2800" b="1" i="0" u="none" strike="noStrike" cap="none" dirty="0">
                <a:solidFill>
                  <a:srgbClr val="051B80"/>
                </a:solidFill>
                <a:latin typeface="+mj-lt"/>
                <a:ea typeface="Arial"/>
                <a:cs typeface="Arial"/>
                <a:sym typeface="Arial"/>
              </a:rPr>
              <a:t> D’UN SERVICE </a:t>
            </a:r>
            <a:r>
              <a:rPr lang="fr-FR" sz="2800" b="1" dirty="0">
                <a:solidFill>
                  <a:srgbClr val="051B80"/>
                </a:solidFill>
                <a:latin typeface="+mj-lt"/>
              </a:rPr>
              <a:t>MÉDICAL</a:t>
            </a:r>
            <a:r>
              <a:rPr lang="fr-FR" sz="2800" b="1" i="0" u="none" strike="noStrike" cap="none" dirty="0">
                <a:solidFill>
                  <a:srgbClr val="051B80"/>
                </a:solidFill>
                <a:latin typeface="+mj-lt"/>
                <a:ea typeface="Arial"/>
                <a:cs typeface="Arial"/>
                <a:sym typeface="Arial"/>
              </a:rPr>
              <a:t> ET D’ACCUEIL   </a:t>
            </a:r>
            <a:endParaRPr sz="2800" b="1" i="0" u="none" strike="noStrike" cap="none" dirty="0">
              <a:solidFill>
                <a:srgbClr val="051B80"/>
              </a:solidFill>
              <a:latin typeface="+mj-lt"/>
              <a:ea typeface="Arial"/>
              <a:cs typeface="Arial"/>
              <a:sym typeface="Arial"/>
            </a:endParaRPr>
          </a:p>
        </p:txBody>
      </p:sp>
      <p:sp>
        <p:nvSpPr>
          <p:cNvPr id="4" name="Google Shape;319;p41">
            <a:extLst>
              <a:ext uri="{FF2B5EF4-FFF2-40B4-BE49-F238E27FC236}">
                <a16:creationId xmlns:a16="http://schemas.microsoft.com/office/drawing/2014/main" xmlns="" id="{B36401CB-8FEB-4D6B-5ABF-6F1F58ED5653}"/>
              </a:ext>
            </a:extLst>
          </p:cNvPr>
          <p:cNvSpPr txBox="1"/>
          <p:nvPr/>
        </p:nvSpPr>
        <p:spPr>
          <a:xfrm>
            <a:off x="2923650" y="2170309"/>
            <a:ext cx="6998365" cy="2485742"/>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2000"/>
              <a:buFont typeface="Arial"/>
              <a:buNone/>
            </a:pPr>
            <a:r>
              <a:rPr lang="fr-FR" sz="2000" b="1" i="0" u="none" strike="noStrike" cap="none" dirty="0">
                <a:solidFill>
                  <a:srgbClr val="051B80"/>
                </a:solidFill>
                <a:latin typeface="Arial"/>
                <a:ea typeface="Arial"/>
                <a:cs typeface="Arial"/>
                <a:sym typeface="Arial"/>
              </a:rPr>
              <a:t>Les rôles :</a:t>
            </a:r>
            <a:endParaRPr sz="2000" dirty="0"/>
          </a:p>
          <a:p>
            <a:pPr marL="0" marR="0" lvl="0" indent="0" algn="ctr" rtl="0">
              <a:lnSpc>
                <a:spcPct val="100000"/>
              </a:lnSpc>
              <a:spcBef>
                <a:spcPts val="0"/>
              </a:spcBef>
              <a:spcAft>
                <a:spcPts val="0"/>
              </a:spcAft>
              <a:buClr>
                <a:srgbClr val="051B80"/>
              </a:buClr>
              <a:buSzPts val="1600"/>
              <a:buFont typeface="Arial"/>
              <a:buNone/>
            </a:pPr>
            <a:r>
              <a:rPr lang="fr-FR" sz="2000" b="0" i="0" u="none" strike="noStrike" cap="none" dirty="0">
                <a:solidFill>
                  <a:srgbClr val="051B80"/>
                </a:solidFill>
                <a:latin typeface="Arial"/>
                <a:ea typeface="Arial"/>
                <a:cs typeface="Arial"/>
                <a:sym typeface="Arial"/>
              </a:rPr>
              <a:t>Planifier l’activité des secrétariats médicaux. </a:t>
            </a:r>
          </a:p>
          <a:p>
            <a:pPr marL="0" marR="0" lvl="0" indent="0" algn="ctr" rtl="0">
              <a:lnSpc>
                <a:spcPct val="100000"/>
              </a:lnSpc>
              <a:spcBef>
                <a:spcPts val="0"/>
              </a:spcBef>
              <a:spcAft>
                <a:spcPts val="0"/>
              </a:spcAft>
              <a:buClr>
                <a:srgbClr val="051B80"/>
              </a:buClr>
              <a:buSzPts val="1600"/>
              <a:buFont typeface="Arial"/>
              <a:buNone/>
            </a:pPr>
            <a:r>
              <a:rPr lang="fr-FR" sz="2000" b="0" i="0" u="none" strike="noStrike" cap="none" dirty="0">
                <a:solidFill>
                  <a:srgbClr val="051B80"/>
                </a:solidFill>
                <a:latin typeface="Arial"/>
                <a:ea typeface="Arial"/>
                <a:cs typeface="Arial"/>
                <a:sym typeface="Arial"/>
              </a:rPr>
              <a:t>Gérer l’équipe des secrétaires médicales. </a:t>
            </a:r>
          </a:p>
          <a:p>
            <a:pPr marL="0" marR="0" lvl="0" indent="0" algn="ctr" rtl="0">
              <a:lnSpc>
                <a:spcPct val="100000"/>
              </a:lnSpc>
              <a:spcBef>
                <a:spcPts val="0"/>
              </a:spcBef>
              <a:spcAft>
                <a:spcPts val="0"/>
              </a:spcAft>
              <a:buClr>
                <a:srgbClr val="051B80"/>
              </a:buClr>
              <a:buSzPts val="1600"/>
              <a:buFont typeface="Arial"/>
              <a:buNone/>
            </a:pPr>
            <a:r>
              <a:rPr lang="fr-FR" sz="2000" b="0" i="0" u="none" strike="noStrike" cap="none" dirty="0">
                <a:solidFill>
                  <a:srgbClr val="051B80"/>
                </a:solidFill>
                <a:latin typeface="Arial"/>
                <a:ea typeface="Arial"/>
                <a:cs typeface="Arial"/>
                <a:sym typeface="Arial"/>
              </a:rPr>
              <a:t>Réaliser des études et rapports divers. </a:t>
            </a:r>
          </a:p>
          <a:p>
            <a:pPr marL="0" marR="0" lvl="0" indent="0" algn="ctr" rtl="0">
              <a:lnSpc>
                <a:spcPct val="100000"/>
              </a:lnSpc>
              <a:spcBef>
                <a:spcPts val="0"/>
              </a:spcBef>
              <a:spcAft>
                <a:spcPts val="0"/>
              </a:spcAft>
              <a:buClr>
                <a:srgbClr val="051B80"/>
              </a:buClr>
              <a:buSzPts val="1600"/>
              <a:buFont typeface="Arial"/>
              <a:buNone/>
            </a:pPr>
            <a:r>
              <a:rPr lang="fr-FR" sz="2000" b="0" i="0" u="none" strike="noStrike" cap="none" dirty="0">
                <a:solidFill>
                  <a:srgbClr val="051B80"/>
                </a:solidFill>
                <a:latin typeface="Arial"/>
                <a:ea typeface="Arial"/>
                <a:cs typeface="Arial"/>
                <a:sym typeface="Arial"/>
              </a:rPr>
              <a:t>Organiser, animer des groupes de travail et de réunion.</a:t>
            </a:r>
          </a:p>
          <a:p>
            <a:pPr marL="0" marR="0" lvl="0" indent="0" algn="ctr" rtl="0">
              <a:lnSpc>
                <a:spcPct val="100000"/>
              </a:lnSpc>
              <a:spcBef>
                <a:spcPts val="0"/>
              </a:spcBef>
              <a:spcAft>
                <a:spcPts val="0"/>
              </a:spcAft>
              <a:buClr>
                <a:srgbClr val="051B80"/>
              </a:buClr>
              <a:buSzPts val="1600"/>
              <a:buFont typeface="Arial"/>
              <a:buNone/>
            </a:pPr>
            <a:r>
              <a:rPr lang="fr-FR" sz="2000" b="0" i="0" u="none" strike="noStrike" cap="none" dirty="0">
                <a:solidFill>
                  <a:srgbClr val="051B80"/>
                </a:solidFill>
                <a:latin typeface="Arial"/>
                <a:ea typeface="Arial"/>
                <a:cs typeface="Arial"/>
                <a:sym typeface="Arial"/>
              </a:rPr>
              <a:t> Définir les procédures et les protocoles. </a:t>
            </a:r>
          </a:p>
          <a:p>
            <a:pPr marL="0" marR="0" lvl="0" indent="0" algn="ctr" rtl="0">
              <a:lnSpc>
                <a:spcPct val="100000"/>
              </a:lnSpc>
              <a:spcBef>
                <a:spcPts val="0"/>
              </a:spcBef>
              <a:spcAft>
                <a:spcPts val="0"/>
              </a:spcAft>
              <a:buClr>
                <a:srgbClr val="051B80"/>
              </a:buClr>
              <a:buSzPts val="1600"/>
              <a:buFont typeface="Arial"/>
              <a:buNone/>
            </a:pPr>
            <a:r>
              <a:rPr lang="fr-FR" sz="2000" b="0" i="0" u="none" strike="noStrike" cap="none" dirty="0">
                <a:solidFill>
                  <a:srgbClr val="051B80"/>
                </a:solidFill>
                <a:latin typeface="Arial"/>
                <a:ea typeface="Arial"/>
                <a:cs typeface="Arial"/>
                <a:sym typeface="Arial"/>
              </a:rPr>
              <a:t>Proposer des sélections de candidats au recrutement</a:t>
            </a:r>
            <a:r>
              <a:rPr lang="fr-FR" sz="1600" b="0" i="0" u="none" strike="noStrike" cap="none" dirty="0">
                <a:solidFill>
                  <a:srgbClr val="051B80"/>
                </a:solidFill>
                <a:latin typeface="Arial"/>
                <a:ea typeface="Arial"/>
                <a:cs typeface="Arial"/>
                <a:sym typeface="Arial"/>
              </a:rPr>
              <a:t>.</a:t>
            </a:r>
            <a:endParaRPr sz="1600" b="1" i="0" u="none" strike="noStrike" cap="none" dirty="0">
              <a:solidFill>
                <a:srgbClr val="051B80"/>
              </a:solidFill>
              <a:latin typeface="Arial"/>
              <a:ea typeface="Arial"/>
              <a:cs typeface="Arial"/>
              <a:sym typeface="Arial"/>
            </a:endParaRPr>
          </a:p>
        </p:txBody>
      </p:sp>
      <p:sp>
        <p:nvSpPr>
          <p:cNvPr id="5" name="Google Shape;321;p41">
            <a:extLst>
              <a:ext uri="{FF2B5EF4-FFF2-40B4-BE49-F238E27FC236}">
                <a16:creationId xmlns:a16="http://schemas.microsoft.com/office/drawing/2014/main" xmlns="" id="{47784AB2-66BD-BED3-58AB-12F9B687E1B9}"/>
              </a:ext>
            </a:extLst>
          </p:cNvPr>
          <p:cNvSpPr txBox="1"/>
          <p:nvPr/>
        </p:nvSpPr>
        <p:spPr>
          <a:xfrm>
            <a:off x="3988104" y="4661485"/>
            <a:ext cx="4869455" cy="1804705"/>
          </a:xfrm>
          <a:prstGeom prst="roundRect">
            <a:avLst/>
          </a:prstGeom>
          <a:solidFill>
            <a:srgbClr val="CCFFCC"/>
          </a:solidFill>
          <a:ln>
            <a:solidFill>
              <a:srgbClr val="0829C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1B80"/>
              </a:buClr>
              <a:buSzPts val="1600"/>
              <a:buFont typeface="Arial"/>
              <a:buNone/>
            </a:pPr>
            <a:r>
              <a:rPr lang="fr-FR" sz="2000" b="1" i="0" u="none" strike="noStrike" cap="none" dirty="0">
                <a:solidFill>
                  <a:srgbClr val="051B80"/>
                </a:solidFill>
                <a:latin typeface="Arial"/>
                <a:ea typeface="Arial"/>
                <a:cs typeface="Arial"/>
                <a:sym typeface="Arial"/>
              </a:rPr>
              <a:t>Les employeurs : </a:t>
            </a:r>
            <a:endParaRPr sz="2000" dirty="0"/>
          </a:p>
          <a:p>
            <a:pPr marL="0" marR="0" lvl="0" indent="-101600" algn="ctr" rtl="0">
              <a:lnSpc>
                <a:spcPct val="100000"/>
              </a:lnSpc>
              <a:spcBef>
                <a:spcPts val="0"/>
              </a:spcBef>
              <a:spcAft>
                <a:spcPts val="0"/>
              </a:spcAft>
              <a:buClr>
                <a:srgbClr val="051B80"/>
              </a:buClr>
              <a:buSzPts val="1600"/>
              <a:buFont typeface="Arial"/>
              <a:buChar char="-"/>
            </a:pPr>
            <a:r>
              <a:rPr lang="fr-FR" sz="2000" b="0" i="0" u="none" strike="noStrike" cap="none" dirty="0">
                <a:solidFill>
                  <a:srgbClr val="051B80"/>
                </a:solidFill>
                <a:latin typeface="Arial"/>
                <a:ea typeface="Arial"/>
                <a:cs typeface="Arial"/>
                <a:sym typeface="Arial"/>
              </a:rPr>
              <a:t> Hôpitaux</a:t>
            </a:r>
            <a:endParaRPr sz="2000" dirty="0"/>
          </a:p>
          <a:p>
            <a:pPr marL="0" marR="0" lvl="0" indent="-101600" algn="ctr" rtl="0">
              <a:lnSpc>
                <a:spcPct val="100000"/>
              </a:lnSpc>
              <a:spcBef>
                <a:spcPts val="0"/>
              </a:spcBef>
              <a:spcAft>
                <a:spcPts val="0"/>
              </a:spcAft>
              <a:buClr>
                <a:srgbClr val="051B80"/>
              </a:buClr>
              <a:buSzPts val="1600"/>
              <a:buFont typeface="Arial"/>
              <a:buChar char="-"/>
            </a:pPr>
            <a:r>
              <a:rPr lang="fr-FR" sz="2000" b="0" i="0" u="none" strike="noStrike" cap="none" dirty="0">
                <a:solidFill>
                  <a:srgbClr val="051B80"/>
                </a:solidFill>
                <a:latin typeface="Arial"/>
                <a:ea typeface="Arial"/>
                <a:cs typeface="Arial"/>
                <a:sym typeface="Arial"/>
              </a:rPr>
              <a:t> Maisons de retraite</a:t>
            </a:r>
            <a:endParaRPr sz="2000" dirty="0"/>
          </a:p>
          <a:p>
            <a:pPr marL="0" marR="0" lvl="0" indent="-101600" algn="ctr" rtl="0">
              <a:lnSpc>
                <a:spcPct val="100000"/>
              </a:lnSpc>
              <a:spcBef>
                <a:spcPts val="0"/>
              </a:spcBef>
              <a:spcAft>
                <a:spcPts val="0"/>
              </a:spcAft>
              <a:buClr>
                <a:srgbClr val="051B80"/>
              </a:buClr>
              <a:buSzPts val="1600"/>
              <a:buFont typeface="Arial"/>
              <a:buChar char="-"/>
            </a:pPr>
            <a:r>
              <a:rPr lang="fr-FR" sz="2000" b="0" i="0" u="none" strike="noStrike" cap="none" dirty="0">
                <a:solidFill>
                  <a:srgbClr val="051B80"/>
                </a:solidFill>
                <a:latin typeface="Arial"/>
                <a:ea typeface="Arial"/>
                <a:cs typeface="Arial"/>
                <a:sym typeface="Arial"/>
              </a:rPr>
              <a:t> Centres de rééducation</a:t>
            </a:r>
            <a:endParaRPr sz="2000" dirty="0"/>
          </a:p>
          <a:p>
            <a:pPr marL="0" marR="0" lvl="0" indent="-101600" algn="ctr" rtl="0">
              <a:lnSpc>
                <a:spcPct val="100000"/>
              </a:lnSpc>
              <a:spcBef>
                <a:spcPts val="0"/>
              </a:spcBef>
              <a:spcAft>
                <a:spcPts val="0"/>
              </a:spcAft>
              <a:buClr>
                <a:srgbClr val="051B80"/>
              </a:buClr>
              <a:buSzPts val="1600"/>
              <a:buFont typeface="Arial"/>
              <a:buChar char="-"/>
            </a:pPr>
            <a:r>
              <a:rPr lang="fr-FR" sz="2000" b="0" i="0" u="none" strike="noStrike" cap="none" dirty="0">
                <a:solidFill>
                  <a:srgbClr val="051B80"/>
                </a:solidFill>
                <a:latin typeface="Arial"/>
                <a:ea typeface="Arial"/>
                <a:cs typeface="Arial"/>
                <a:sym typeface="Arial"/>
              </a:rPr>
              <a:t> Cabinets médicaux.</a:t>
            </a:r>
            <a:endParaRPr sz="2000" b="1" i="0" u="none" strike="noStrike" cap="none" dirty="0">
              <a:solidFill>
                <a:srgbClr val="051B80"/>
              </a:solidFill>
              <a:latin typeface="Arial"/>
              <a:ea typeface="Arial"/>
              <a:cs typeface="Arial"/>
              <a:sym typeface="Arial"/>
            </a:endParaRPr>
          </a:p>
        </p:txBody>
      </p:sp>
    </p:spTree>
    <p:extLst>
      <p:ext uri="{BB962C8B-B14F-4D97-AF65-F5344CB8AC3E}">
        <p14:creationId xmlns:p14="http://schemas.microsoft.com/office/powerpoint/2010/main" val="169456972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grpSp>
        <p:nvGrpSpPr>
          <p:cNvPr id="2" name="Groupe 1">
            <a:extLst>
              <a:ext uri="{FF2B5EF4-FFF2-40B4-BE49-F238E27FC236}">
                <a16:creationId xmlns:a16="http://schemas.microsoft.com/office/drawing/2014/main" xmlns="" id="{6D318EA0-D2F1-F9DF-E5C0-0B4D894B313A}"/>
              </a:ext>
            </a:extLst>
          </p:cNvPr>
          <p:cNvGrpSpPr/>
          <p:nvPr/>
        </p:nvGrpSpPr>
        <p:grpSpPr>
          <a:xfrm>
            <a:off x="505009" y="2412694"/>
            <a:ext cx="2811068" cy="1706117"/>
            <a:chOff x="383823" y="1828799"/>
            <a:chExt cx="1896533" cy="1309511"/>
          </a:xfrm>
        </p:grpSpPr>
        <p:sp>
          <p:nvSpPr>
            <p:cNvPr id="4" name="Google Shape;329;p43">
              <a:extLst>
                <a:ext uri="{FF2B5EF4-FFF2-40B4-BE49-F238E27FC236}">
                  <a16:creationId xmlns:a16="http://schemas.microsoft.com/office/drawing/2014/main" xmlns="" id="{6CE02F5E-2D64-84D6-017A-4C3AEB8EB20E}"/>
                </a:ext>
              </a:extLst>
            </p:cNvPr>
            <p:cNvSpPr/>
            <p:nvPr/>
          </p:nvSpPr>
          <p:spPr>
            <a:xfrm>
              <a:off x="383823" y="1828799"/>
              <a:ext cx="1896533" cy="1309511"/>
            </a:xfrm>
            <a:prstGeom prst="stripedRightArrow">
              <a:avLst>
                <a:gd name="adj1" fmla="val 50000"/>
                <a:gd name="adj2" fmla="val 50000"/>
              </a:avLst>
            </a:prstGeom>
            <a:gradFill>
              <a:gsLst>
                <a:gs pos="0">
                  <a:srgbClr val="007442"/>
                </a:gs>
                <a:gs pos="50000">
                  <a:srgbClr val="00A960"/>
                </a:gs>
                <a:gs pos="100000">
                  <a:srgbClr val="00CB74"/>
                </a:gs>
              </a:gsLst>
              <a:lin ang="10800000" scaled="0"/>
            </a:gradFill>
            <a:ln w="952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 name="Google Shape;330;p43">
              <a:extLst>
                <a:ext uri="{FF2B5EF4-FFF2-40B4-BE49-F238E27FC236}">
                  <a16:creationId xmlns:a16="http://schemas.microsoft.com/office/drawing/2014/main" xmlns="" id="{E3DCE4B0-1B67-30E0-8FEB-9E0768334D76}"/>
                </a:ext>
              </a:extLst>
            </p:cNvPr>
            <p:cNvSpPr txBox="1"/>
            <p:nvPr/>
          </p:nvSpPr>
          <p:spPr>
            <a:xfrm>
              <a:off x="711200" y="2223911"/>
              <a:ext cx="1416179" cy="4960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200"/>
                <a:buFont typeface="Arial"/>
                <a:buNone/>
              </a:pPr>
              <a:r>
                <a:rPr lang="fr-FR" sz="3600" b="1" i="0" u="none" strike="noStrike" cap="none" dirty="0">
                  <a:solidFill>
                    <a:srgbClr val="002060"/>
                  </a:solidFill>
                  <a:latin typeface="Arial"/>
                  <a:ea typeface="Arial"/>
                  <a:cs typeface="Arial"/>
                  <a:sym typeface="Arial"/>
                </a:rPr>
                <a:t>BLOG</a:t>
              </a:r>
              <a:endParaRPr sz="2000" dirty="0"/>
            </a:p>
          </p:txBody>
        </p:sp>
      </p:grpSp>
      <p:pic>
        <p:nvPicPr>
          <p:cNvPr id="7" name="Image 6">
            <a:extLst>
              <a:ext uri="{FF2B5EF4-FFF2-40B4-BE49-F238E27FC236}">
                <a16:creationId xmlns:a16="http://schemas.microsoft.com/office/drawing/2014/main" xmlns="" id="{6E9DE817-B995-809C-2680-8064977AA7D2}"/>
              </a:ext>
            </a:extLst>
          </p:cNvPr>
          <p:cNvPicPr>
            <a:picLocks noChangeAspect="1"/>
          </p:cNvPicPr>
          <p:nvPr/>
        </p:nvPicPr>
        <p:blipFill rotWithShape="1">
          <a:blip r:embed="rId3"/>
          <a:srcRect t="17189" r="12282" b="4257"/>
          <a:stretch/>
        </p:blipFill>
        <p:spPr>
          <a:xfrm>
            <a:off x="3574576" y="1079652"/>
            <a:ext cx="7910283" cy="4427465"/>
          </a:xfrm>
          <a:prstGeom prst="rect">
            <a:avLst/>
          </a:prstGeom>
        </p:spPr>
      </p:pic>
      <p:sp>
        <p:nvSpPr>
          <p:cNvPr id="9" name="ZoneTexte 8">
            <a:extLst>
              <a:ext uri="{FF2B5EF4-FFF2-40B4-BE49-F238E27FC236}">
                <a16:creationId xmlns:a16="http://schemas.microsoft.com/office/drawing/2014/main" xmlns="" id="{92EC2CD9-3A05-A891-4283-8B0A74288484}"/>
              </a:ext>
            </a:extLst>
          </p:cNvPr>
          <p:cNvSpPr txBox="1"/>
          <p:nvPr/>
        </p:nvSpPr>
        <p:spPr>
          <a:xfrm>
            <a:off x="3897217" y="5593682"/>
            <a:ext cx="6119870" cy="400110"/>
          </a:xfrm>
          <a:prstGeom prst="rect">
            <a:avLst/>
          </a:prstGeom>
          <a:noFill/>
        </p:spPr>
        <p:txBody>
          <a:bodyPr wrap="square">
            <a:spAutoFit/>
          </a:bodyPr>
          <a:lstStyle/>
          <a:p>
            <a:r>
              <a:rPr lang="fr-FR" sz="2000" dirty="0">
                <a:solidFill>
                  <a:srgbClr val="0829C0"/>
                </a:solidFill>
              </a:rPr>
              <a:t>https://btssp3sjdb24.wixsite.com/btssp3s-jdb</a:t>
            </a:r>
          </a:p>
        </p:txBody>
      </p:sp>
    </p:spTree>
    <p:extLst>
      <p:ext uri="{BB962C8B-B14F-4D97-AF65-F5344CB8AC3E}">
        <p14:creationId xmlns:p14="http://schemas.microsoft.com/office/powerpoint/2010/main" val="38731975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4" name="ZoneTexte 3">
            <a:extLst>
              <a:ext uri="{FF2B5EF4-FFF2-40B4-BE49-F238E27FC236}">
                <a16:creationId xmlns:a16="http://schemas.microsoft.com/office/drawing/2014/main" xmlns="" id="{EB7A2AF6-A303-34E8-4B06-39E8DFDED85A}"/>
              </a:ext>
            </a:extLst>
          </p:cNvPr>
          <p:cNvSpPr txBox="1"/>
          <p:nvPr/>
        </p:nvSpPr>
        <p:spPr>
          <a:xfrm>
            <a:off x="925417" y="1730981"/>
            <a:ext cx="9838063" cy="4345485"/>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600"/>
              </a:spcAft>
              <a:buClr>
                <a:srgbClr val="233A44"/>
              </a:buClr>
              <a:buSzPts val="1300"/>
              <a:buFont typeface="Calibri"/>
              <a:buNone/>
              <a:tabLst/>
              <a:defRPr/>
            </a:pPr>
            <a:r>
              <a:rPr kumimoji="0" lang="fr-FR" sz="2000" b="1" i="1" u="sng" strike="noStrike" kern="0" cap="none" spc="0" normalizeH="0" baseline="0" noProof="0" dirty="0">
                <a:ln>
                  <a:noFill/>
                </a:ln>
                <a:solidFill>
                  <a:srgbClr val="08BE72">
                    <a:lumMod val="75000"/>
                  </a:srgbClr>
                </a:solidFill>
                <a:effectLst/>
                <a:uLnTx/>
                <a:uFillTx/>
                <a:latin typeface="+mj-lt"/>
                <a:cs typeface="Andalus" pitchFamily="18" charset="-78"/>
                <a:sym typeface="Calibri"/>
              </a:rPr>
              <a:t>Contact :</a:t>
            </a:r>
          </a:p>
          <a:p>
            <a:pPr marL="0" marR="0" lvl="0" indent="0" algn="l" defTabSz="914400" rtl="0" eaLnBrk="1" fontAlgn="base" latinLnBrk="0" hangingPunct="1">
              <a:lnSpc>
                <a:spcPct val="115000"/>
              </a:lnSpc>
              <a:spcBef>
                <a:spcPts val="0"/>
              </a:spcBef>
              <a:spcAft>
                <a:spcPts val="600"/>
              </a:spcAft>
              <a:buClr>
                <a:srgbClr val="233A44"/>
              </a:buClr>
              <a:buSzPts val="1300"/>
              <a:buFont typeface="Calibri"/>
              <a:buNone/>
              <a:tabLst/>
              <a:defRPr/>
            </a:pPr>
            <a:r>
              <a:rPr kumimoji="0" lang="fr-FR" sz="2000" b="1" i="0" u="none" strike="noStrike" kern="0" cap="none" spc="0" normalizeH="0" baseline="0" noProof="0" dirty="0">
                <a:ln>
                  <a:noFill/>
                </a:ln>
                <a:solidFill>
                  <a:srgbClr val="0829C0"/>
                </a:solidFill>
                <a:effectLst/>
                <a:uLnTx/>
                <a:uFillTx/>
                <a:latin typeface="+mj-lt"/>
                <a:cs typeface="Andalus" pitchFamily="18" charset="-78"/>
                <a:sym typeface="Calibri"/>
              </a:rPr>
              <a:t>Mme Christelle BARIS </a:t>
            </a:r>
            <a:r>
              <a:rPr kumimoji="0" lang="fr-FR" sz="2000" b="0" i="0" u="none" strike="noStrike" kern="0" cap="none" spc="0" normalizeH="0" baseline="0" noProof="0" dirty="0">
                <a:ln>
                  <a:noFill/>
                </a:ln>
                <a:solidFill>
                  <a:srgbClr val="0829C0"/>
                </a:solidFill>
                <a:effectLst/>
                <a:uLnTx/>
                <a:uFillTx/>
                <a:latin typeface="+mj-lt"/>
                <a:cs typeface="Andalus" pitchFamily="18" charset="-78"/>
                <a:sym typeface="Calibri"/>
              </a:rPr>
              <a:t>, Directrice Déléguée aux Formations  professionnelles et technologiques .                   </a:t>
            </a:r>
          </a:p>
          <a:p>
            <a:pPr marL="0" marR="0" lvl="0" indent="0" algn="l" defTabSz="914400" rtl="0" eaLnBrk="1" fontAlgn="auto" latinLnBrk="0" hangingPunct="1">
              <a:lnSpc>
                <a:spcPct val="115000"/>
              </a:lnSpc>
              <a:spcBef>
                <a:spcPts val="0"/>
              </a:spcBef>
              <a:spcAft>
                <a:spcPts val="600"/>
              </a:spcAft>
              <a:buClr>
                <a:srgbClr val="233A44"/>
              </a:buClr>
              <a:buSzPts val="1300"/>
              <a:buFont typeface="Calibri"/>
              <a:buNone/>
              <a:tabLst/>
              <a:defRPr/>
            </a:pPr>
            <a:r>
              <a:rPr kumimoji="0" lang="fr-FR" sz="2000" b="0" i="0" u="none" strike="noStrike" kern="0" cap="none" spc="0" normalizeH="0" baseline="0" noProof="0" dirty="0">
                <a:ln>
                  <a:noFill/>
                </a:ln>
                <a:solidFill>
                  <a:srgbClr val="0829C0"/>
                </a:solidFill>
                <a:effectLst/>
                <a:uLnTx/>
                <a:uFillTx/>
                <a:latin typeface="+mj-lt"/>
                <a:cs typeface="Andalus" pitchFamily="18" charset="-78"/>
                <a:sym typeface="Calibri"/>
              </a:rPr>
              <a:t>☎ : 05 53 02 75 06 </a:t>
            </a:r>
          </a:p>
          <a:p>
            <a:pPr marL="0" marR="0" lvl="0" indent="0" algn="l" defTabSz="914400" rtl="0" eaLnBrk="1" fontAlgn="auto" latinLnBrk="0" hangingPunct="1">
              <a:lnSpc>
                <a:spcPct val="115000"/>
              </a:lnSpc>
              <a:spcBef>
                <a:spcPts val="0"/>
              </a:spcBef>
              <a:spcAft>
                <a:spcPts val="600"/>
              </a:spcAft>
              <a:buClr>
                <a:srgbClr val="233A44"/>
              </a:buClr>
              <a:buSzPts val="1300"/>
              <a:buFont typeface="Calibri"/>
              <a:buNone/>
              <a:tabLst/>
              <a:defRPr/>
            </a:pPr>
            <a:r>
              <a:rPr kumimoji="0" lang="fr-FR" sz="2000" b="0" i="0" u="none" strike="noStrike" kern="0" cap="none" spc="0" normalizeH="0" baseline="0" noProof="0" dirty="0">
                <a:ln>
                  <a:noFill/>
                </a:ln>
                <a:solidFill>
                  <a:srgbClr val="0829C0"/>
                </a:solidFill>
                <a:effectLst/>
                <a:uLnTx/>
                <a:uFillTx/>
                <a:latin typeface="+mj-lt"/>
                <a:cs typeface="Andalus" pitchFamily="18" charset="-78"/>
                <a:sym typeface="Calibri"/>
              </a:rPr>
              <a:t>✉ : </a:t>
            </a:r>
            <a:r>
              <a:rPr kumimoji="0" lang="fr-FR" sz="2000" b="0" i="0" u="none" strike="noStrike" kern="0" cap="none" spc="0" normalizeH="0" baseline="0" noProof="0" dirty="0">
                <a:ln>
                  <a:noFill/>
                </a:ln>
                <a:solidFill>
                  <a:srgbClr val="3D4594"/>
                </a:solidFill>
                <a:effectLst/>
                <a:uLnTx/>
                <a:uFillTx/>
                <a:latin typeface="+mj-lt"/>
                <a:cs typeface="Andalus" pitchFamily="18" charset="-78"/>
                <a:sym typeface="Calibri"/>
                <a:hlinkClick r:id="rId3">
                  <a:extLst>
                    <a:ext uri="{A12FA001-AC4F-418D-AE19-62706E023703}">
                      <ahyp:hlinkClr xmlns:ahyp="http://schemas.microsoft.com/office/drawing/2018/hyperlinkcolor" xmlns="" val="tx"/>
                    </a:ext>
                  </a:extLst>
                </a:hlinkClick>
              </a:rPr>
              <a:t>christelle.baris@ac-bordeaux.</a:t>
            </a:r>
            <a:r>
              <a:rPr kumimoji="0" lang="fr-FR" sz="2000" b="0" i="0" u="none" strike="noStrike" kern="0" cap="none" spc="0" normalizeH="0" baseline="0" noProof="0" dirty="0">
                <a:ln>
                  <a:noFill/>
                </a:ln>
                <a:solidFill>
                  <a:srgbClr val="0829C0"/>
                </a:solidFill>
                <a:effectLst/>
                <a:uLnTx/>
                <a:uFillTx/>
                <a:latin typeface="+mj-lt"/>
                <a:cs typeface="Andalus" pitchFamily="18" charset="-78"/>
                <a:sym typeface="Calibri"/>
                <a:hlinkClick r:id="rId3">
                  <a:extLst>
                    <a:ext uri="{A12FA001-AC4F-418D-AE19-62706E023703}">
                      <ahyp:hlinkClr xmlns:ahyp="http://schemas.microsoft.com/office/drawing/2018/hyperlinkcolor" xmlns="" val="tx"/>
                    </a:ext>
                  </a:extLst>
                </a:hlinkClick>
              </a:rPr>
              <a:t>fr</a:t>
            </a:r>
            <a:endParaRPr kumimoji="0" lang="fr-FR" sz="2000" b="0" i="0" u="none" strike="noStrike" kern="0" cap="none" spc="0" normalizeH="0" baseline="0" noProof="0" dirty="0">
              <a:ln>
                <a:noFill/>
              </a:ln>
              <a:solidFill>
                <a:srgbClr val="0829C0"/>
              </a:solidFill>
              <a:effectLst/>
              <a:uLnTx/>
              <a:uFillTx/>
              <a:latin typeface="+mj-lt"/>
              <a:cs typeface="Andalus" pitchFamily="18" charset="-78"/>
              <a:sym typeface="Calibri"/>
            </a:endParaRPr>
          </a:p>
          <a:p>
            <a:pPr marL="3403600" marR="0" lvl="0" defTabSz="914400" rtl="0" eaLnBrk="1" fontAlgn="base" latinLnBrk="0" hangingPunct="1">
              <a:lnSpc>
                <a:spcPct val="115000"/>
              </a:lnSpc>
              <a:spcBef>
                <a:spcPts val="0"/>
              </a:spcBef>
              <a:spcAft>
                <a:spcPts val="600"/>
              </a:spcAft>
              <a:buClr>
                <a:srgbClr val="233A44"/>
              </a:buClr>
              <a:buSzPts val="1300"/>
              <a:buFont typeface="Calibri"/>
              <a:buNone/>
              <a:tabLst>
                <a:tab pos="3492500" algn="l"/>
              </a:tabLst>
              <a:defRPr/>
            </a:pPr>
            <a:endParaRPr kumimoji="0" lang="fr-FR" sz="2000" b="1" i="1" u="sng" strike="noStrike" kern="0" cap="none" spc="0" normalizeH="0" baseline="0" noProof="0" dirty="0">
              <a:ln>
                <a:noFill/>
              </a:ln>
              <a:solidFill>
                <a:srgbClr val="08BE72">
                  <a:lumMod val="75000"/>
                </a:srgbClr>
              </a:solidFill>
              <a:effectLst/>
              <a:uLnTx/>
              <a:uFillTx/>
              <a:latin typeface="+mj-lt"/>
              <a:cs typeface="Andalus" pitchFamily="18" charset="-78"/>
              <a:sym typeface="Calibri"/>
            </a:endParaRPr>
          </a:p>
          <a:p>
            <a:pPr marL="3403600" marR="0" lvl="0" defTabSz="914400" rtl="0" eaLnBrk="1" fontAlgn="base" latinLnBrk="0" hangingPunct="1">
              <a:lnSpc>
                <a:spcPct val="115000"/>
              </a:lnSpc>
              <a:spcBef>
                <a:spcPts val="0"/>
              </a:spcBef>
              <a:spcAft>
                <a:spcPts val="600"/>
              </a:spcAft>
              <a:buClr>
                <a:srgbClr val="233A44"/>
              </a:buClr>
              <a:buSzPts val="1300"/>
              <a:buFont typeface="Calibri"/>
              <a:buNone/>
              <a:tabLst>
                <a:tab pos="3492500" algn="l"/>
              </a:tabLst>
              <a:defRPr/>
            </a:pPr>
            <a:r>
              <a:rPr kumimoji="0" lang="fr-FR" sz="2000" b="1" i="1" u="sng" strike="noStrike" kern="0" cap="none" spc="0" normalizeH="0" baseline="0" noProof="0" dirty="0">
                <a:ln>
                  <a:noFill/>
                </a:ln>
                <a:solidFill>
                  <a:srgbClr val="08BE72">
                    <a:lumMod val="75000"/>
                  </a:srgbClr>
                </a:solidFill>
                <a:effectLst/>
                <a:uLnTx/>
                <a:uFillTx/>
                <a:latin typeface="+mj-lt"/>
                <a:cs typeface="Andalus" pitchFamily="18" charset="-78"/>
                <a:sym typeface="Calibri"/>
              </a:rPr>
              <a:t>Adresse :</a:t>
            </a:r>
          </a:p>
          <a:p>
            <a:pPr marL="3403600" marR="0" lvl="0" defTabSz="914400" rtl="0" eaLnBrk="1" fontAlgn="base" latinLnBrk="0" hangingPunct="1">
              <a:lnSpc>
                <a:spcPct val="115000"/>
              </a:lnSpc>
              <a:spcBef>
                <a:spcPts val="0"/>
              </a:spcBef>
              <a:spcAft>
                <a:spcPts val="600"/>
              </a:spcAft>
              <a:buClr>
                <a:srgbClr val="233A44"/>
              </a:buClr>
              <a:buSzPts val="1300"/>
              <a:buFont typeface="Calibri"/>
              <a:buNone/>
              <a:tabLst>
                <a:tab pos="3492500" algn="l"/>
              </a:tabLst>
              <a:defRPr/>
            </a:pPr>
            <a:r>
              <a:rPr kumimoji="0" lang="fr-FR" sz="2000" b="0" i="0" u="none" strike="noStrike" kern="0" cap="none" spc="0" normalizeH="0" baseline="0" noProof="0" dirty="0">
                <a:ln>
                  <a:noFill/>
                </a:ln>
                <a:solidFill>
                  <a:srgbClr val="0829C0"/>
                </a:solidFill>
                <a:effectLst/>
                <a:uLnTx/>
                <a:uFillTx/>
                <a:latin typeface="+mj-lt"/>
                <a:cs typeface="Andalus" pitchFamily="18" charset="-78"/>
                <a:sym typeface="Calibri"/>
              </a:rPr>
              <a:t>Lycée Jay de Beaufort, </a:t>
            </a:r>
          </a:p>
          <a:p>
            <a:pPr marL="3403600" marR="0" lvl="0" defTabSz="914400" rtl="0" eaLnBrk="1" fontAlgn="base" latinLnBrk="0" hangingPunct="1">
              <a:lnSpc>
                <a:spcPct val="115000"/>
              </a:lnSpc>
              <a:spcBef>
                <a:spcPts val="0"/>
              </a:spcBef>
              <a:spcAft>
                <a:spcPts val="600"/>
              </a:spcAft>
              <a:buClr>
                <a:srgbClr val="233A44"/>
              </a:buClr>
              <a:buSzPts val="1300"/>
              <a:buFont typeface="Calibri"/>
              <a:buNone/>
              <a:tabLst>
                <a:tab pos="3492500" algn="l"/>
              </a:tabLst>
              <a:defRPr/>
            </a:pPr>
            <a:r>
              <a:rPr kumimoji="0" lang="fr-FR" sz="2000" b="0" i="0" u="none" strike="noStrike" kern="0" cap="none" spc="0" normalizeH="0" baseline="0" noProof="0" dirty="0">
                <a:ln>
                  <a:noFill/>
                </a:ln>
                <a:solidFill>
                  <a:srgbClr val="0829C0"/>
                </a:solidFill>
                <a:effectLst/>
                <a:uLnTx/>
                <a:uFillTx/>
                <a:latin typeface="+mj-lt"/>
                <a:cs typeface="Andalus" pitchFamily="18" charset="-78"/>
                <a:sym typeface="Calibri"/>
              </a:rPr>
              <a:t>9 rue de Turenne</a:t>
            </a:r>
          </a:p>
          <a:p>
            <a:pPr marL="3403600" marR="0" lvl="0" defTabSz="914400" rtl="0" eaLnBrk="1" fontAlgn="base" latinLnBrk="0" hangingPunct="1">
              <a:lnSpc>
                <a:spcPct val="115000"/>
              </a:lnSpc>
              <a:spcBef>
                <a:spcPts val="0"/>
              </a:spcBef>
              <a:spcAft>
                <a:spcPts val="600"/>
              </a:spcAft>
              <a:buClr>
                <a:srgbClr val="233A44"/>
              </a:buClr>
              <a:buSzPts val="1300"/>
              <a:buFont typeface="Calibri"/>
              <a:buNone/>
              <a:tabLst>
                <a:tab pos="3492500" algn="l"/>
              </a:tabLst>
              <a:defRPr/>
            </a:pPr>
            <a:r>
              <a:rPr kumimoji="0" lang="fr-FR" sz="2000" b="0" i="0" u="none" strike="noStrike" kern="0" cap="none" spc="0" normalizeH="0" baseline="0" noProof="0" dirty="0">
                <a:ln>
                  <a:noFill/>
                </a:ln>
                <a:solidFill>
                  <a:srgbClr val="0829C0"/>
                </a:solidFill>
                <a:effectLst/>
                <a:uLnTx/>
                <a:uFillTx/>
                <a:latin typeface="+mj-lt"/>
                <a:cs typeface="Andalus" pitchFamily="18" charset="-78"/>
                <a:sym typeface="Calibri"/>
              </a:rPr>
              <a:t> 24007 Périgueux </a:t>
            </a:r>
            <a:r>
              <a:rPr kumimoji="0" lang="fr-FR" sz="2000" b="0" i="0" u="none" strike="noStrike" kern="0" cap="none" spc="0" normalizeH="0" baseline="0" noProof="0" dirty="0">
                <a:ln>
                  <a:noFill/>
                </a:ln>
                <a:solidFill>
                  <a:srgbClr val="005DA2"/>
                </a:solidFill>
                <a:effectLst/>
                <a:uLnTx/>
                <a:uFillTx/>
                <a:latin typeface="+mj-lt"/>
                <a:cs typeface="Calibri"/>
                <a:sym typeface="Calibri"/>
              </a:rPr>
              <a:t>	</a:t>
            </a:r>
            <a:endParaRPr lang="fr-FR" dirty="0">
              <a:latin typeface="+mj-lt"/>
            </a:endParaRPr>
          </a:p>
        </p:txBody>
      </p:sp>
      <p:pic>
        <p:nvPicPr>
          <p:cNvPr id="5" name="Image 4">
            <a:extLst>
              <a:ext uri="{FF2B5EF4-FFF2-40B4-BE49-F238E27FC236}">
                <a16:creationId xmlns:a16="http://schemas.microsoft.com/office/drawing/2014/main" xmlns="" id="{BA988780-C692-7F80-72BC-CF2C3607F4A9}"/>
              </a:ext>
            </a:extLst>
          </p:cNvPr>
          <p:cNvPicPr>
            <a:picLocks noChangeAspect="1"/>
          </p:cNvPicPr>
          <p:nvPr/>
        </p:nvPicPr>
        <p:blipFill>
          <a:blip r:embed="rId4"/>
          <a:stretch>
            <a:fillRect/>
          </a:stretch>
        </p:blipFill>
        <p:spPr>
          <a:xfrm>
            <a:off x="7908087" y="2784327"/>
            <a:ext cx="1774090" cy="1774090"/>
          </a:xfrm>
          <a:prstGeom prst="rect">
            <a:avLst/>
          </a:prstGeom>
        </p:spPr>
      </p:pic>
      <p:pic>
        <p:nvPicPr>
          <p:cNvPr id="6" name="Image 5">
            <a:extLst>
              <a:ext uri="{FF2B5EF4-FFF2-40B4-BE49-F238E27FC236}">
                <a16:creationId xmlns:a16="http://schemas.microsoft.com/office/drawing/2014/main" xmlns="" id="{EDC99806-2674-28D4-9FBA-E0B65664D527}"/>
              </a:ext>
            </a:extLst>
          </p:cNvPr>
          <p:cNvPicPr>
            <a:picLocks noChangeAspect="1"/>
          </p:cNvPicPr>
          <p:nvPr/>
        </p:nvPicPr>
        <p:blipFill>
          <a:blip r:embed="rId5"/>
          <a:stretch>
            <a:fillRect/>
          </a:stretch>
        </p:blipFill>
        <p:spPr>
          <a:xfrm>
            <a:off x="4503992" y="471528"/>
            <a:ext cx="2833242" cy="1764625"/>
          </a:xfrm>
          <a:prstGeom prst="rect">
            <a:avLst/>
          </a:prstGeom>
        </p:spPr>
      </p:pic>
    </p:spTree>
    <p:extLst>
      <p:ext uri="{BB962C8B-B14F-4D97-AF65-F5344CB8AC3E}">
        <p14:creationId xmlns:p14="http://schemas.microsoft.com/office/powerpoint/2010/main" val="40725880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4" name="Google Shape;141;p4">
            <a:extLst>
              <a:ext uri="{FF2B5EF4-FFF2-40B4-BE49-F238E27FC236}">
                <a16:creationId xmlns:a16="http://schemas.microsoft.com/office/drawing/2014/main" xmlns="" id="{50438A23-C081-F37F-2C10-7CF4BC00C416}"/>
              </a:ext>
            </a:extLst>
          </p:cNvPr>
          <p:cNvSpPr txBox="1"/>
          <p:nvPr/>
        </p:nvSpPr>
        <p:spPr>
          <a:xfrm>
            <a:off x="2367969" y="670130"/>
            <a:ext cx="7456061" cy="861720"/>
          </a:xfrm>
          <a:prstGeom prst="rect">
            <a:avLst/>
          </a:prstGeom>
          <a:noFill/>
          <a:ln w="28575" cap="rnd" cmpd="sng">
            <a:solidFill>
              <a:srgbClr val="051B80"/>
            </a:solidFill>
            <a:prstDash val="dot"/>
            <a:round/>
            <a:headEnd type="none" w="sm" len="sm"/>
            <a:tailEnd type="none" w="sm" len="sm"/>
          </a:ln>
          <a:effectLst>
            <a:outerShdw blurRad="50800" dist="38100" dir="16200000" rotWithShape="0">
              <a:srgbClr val="000000">
                <a:alpha val="40000"/>
              </a:srgbClr>
            </a:outerShdw>
          </a:effectLst>
        </p:spPr>
        <p:txBody>
          <a:bodyPr spcFirstLastPara="1" wrap="square" lIns="121900" tIns="60933" rIns="121900" bIns="60933" anchor="t" anchorCtr="0">
            <a:spAutoFit/>
          </a:bodyPr>
          <a:lstStyle/>
          <a:p>
            <a:pPr algn="ctr">
              <a:buClr>
                <a:srgbClr val="058E55"/>
              </a:buClr>
              <a:buSzPts val="3600"/>
            </a:pPr>
            <a:r>
              <a:rPr lang="fr-FR" sz="4800" b="1" cap="small" dirty="0">
                <a:solidFill>
                  <a:srgbClr val="058E55"/>
                </a:solidFill>
                <a:latin typeface="Times New Roman"/>
                <a:ea typeface="Times New Roman"/>
                <a:cs typeface="Times New Roman"/>
                <a:sym typeface="Times New Roman"/>
              </a:rPr>
              <a:t>Le BTS SP3S…</a:t>
            </a:r>
            <a:endParaRPr sz="4800" b="1" cap="small" dirty="0">
              <a:solidFill>
                <a:srgbClr val="058E55"/>
              </a:solidFill>
              <a:latin typeface="Times New Roman"/>
              <a:ea typeface="Times New Roman"/>
              <a:cs typeface="Times New Roman"/>
              <a:sym typeface="Times New Roman"/>
            </a:endParaRPr>
          </a:p>
        </p:txBody>
      </p:sp>
      <p:sp>
        <p:nvSpPr>
          <p:cNvPr id="6" name="Google Shape;139;p4">
            <a:extLst>
              <a:ext uri="{FF2B5EF4-FFF2-40B4-BE49-F238E27FC236}">
                <a16:creationId xmlns:a16="http://schemas.microsoft.com/office/drawing/2014/main" xmlns="" id="{A18B5604-7EC4-46AE-22A6-ABBB3F8AF6CC}"/>
              </a:ext>
            </a:extLst>
          </p:cNvPr>
          <p:cNvSpPr txBox="1">
            <a:spLocks/>
          </p:cNvSpPr>
          <p:nvPr/>
        </p:nvSpPr>
        <p:spPr>
          <a:xfrm>
            <a:off x="731298" y="1649061"/>
            <a:ext cx="10729401" cy="462935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600"/>
              <a:buFont typeface="Calibri"/>
              <a:buNone/>
              <a:defRPr sz="2133"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1600"/>
              <a:buFont typeface="Calibri"/>
              <a:buNone/>
              <a:defRPr sz="2133"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1600"/>
              <a:buFont typeface="Calibri"/>
              <a:buNone/>
              <a:defRPr sz="2133"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1600"/>
              <a:buFont typeface="Calibri"/>
              <a:buNone/>
              <a:defRPr sz="2133"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1600"/>
              <a:buFont typeface="Calibri"/>
              <a:buNone/>
              <a:defRPr sz="2133"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1600"/>
              <a:buFont typeface="Calibri"/>
              <a:buNone/>
              <a:defRPr sz="2133"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1600"/>
              <a:buFont typeface="Calibri"/>
              <a:buNone/>
              <a:defRPr sz="2133"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1600"/>
              <a:buFont typeface="Calibri"/>
              <a:buNone/>
              <a:defRPr sz="2133"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1600"/>
              <a:buFont typeface="Calibri"/>
              <a:buNone/>
              <a:defRPr sz="2133" b="0" i="0" u="none" strike="noStrike" cap="none">
                <a:solidFill>
                  <a:schemeClr val="lt1"/>
                </a:solidFill>
                <a:latin typeface="Calibri"/>
                <a:ea typeface="Calibri"/>
                <a:cs typeface="Calibri"/>
                <a:sym typeface="Calibri"/>
              </a:defRPr>
            </a:lvl9pPr>
          </a:lstStyle>
          <a:p>
            <a:pPr marL="63513" indent="-571500" algn="l">
              <a:buClr>
                <a:srgbClr val="0B5394"/>
              </a:buClr>
              <a:buSzPts val="2400"/>
              <a:buFont typeface="Wingdings" panose="05000000000000000000" pitchFamily="2" charset="2"/>
              <a:buChar char="§"/>
            </a:pPr>
            <a:r>
              <a:rPr lang="fr-FR" sz="2800" kern="0" dirty="0">
                <a:solidFill>
                  <a:srgbClr val="3D4594"/>
                </a:solidFill>
                <a:latin typeface="Arial" panose="020B0604020202020204" pitchFamily="34" charset="0"/>
                <a:ea typeface="Arial"/>
                <a:cs typeface="Arial" panose="020B0604020202020204" pitchFamily="34" charset="0"/>
                <a:sym typeface="Arial"/>
              </a:rPr>
              <a:t>Est un diplôme national, niveau bac +2.</a:t>
            </a:r>
          </a:p>
          <a:p>
            <a:pPr marL="63513" indent="-571500" algn="l">
              <a:buClr>
                <a:srgbClr val="0B5394"/>
              </a:buClr>
              <a:buSzPts val="2400"/>
              <a:buFont typeface="Wingdings" panose="05000000000000000000" pitchFamily="2" charset="2"/>
              <a:buChar char="§"/>
            </a:pPr>
            <a:r>
              <a:rPr lang="fr-FR" sz="2800" kern="0" dirty="0">
                <a:solidFill>
                  <a:srgbClr val="3D4594"/>
                </a:solidFill>
                <a:latin typeface="Arial" panose="020B0604020202020204" pitchFamily="34" charset="0"/>
                <a:cs typeface="Arial" panose="020B0604020202020204" pitchFamily="34" charset="0"/>
              </a:rPr>
              <a:t>Ouvert aux titulaires d’un baccalauréat : </a:t>
            </a:r>
          </a:p>
          <a:p>
            <a:pPr marL="892175" indent="-352425" algn="l">
              <a:buClr>
                <a:srgbClr val="0B5394"/>
              </a:buClr>
              <a:buSzPts val="2400"/>
              <a:buFont typeface="Wingdings" panose="05000000000000000000" pitchFamily="2" charset="2"/>
              <a:buChar char="Ø"/>
            </a:pPr>
            <a:r>
              <a:rPr lang="fr-FR" sz="2800" kern="0" dirty="0">
                <a:solidFill>
                  <a:srgbClr val="3D4594"/>
                </a:solidFill>
                <a:latin typeface="Arial" panose="020B0604020202020204" pitchFamily="34" charset="0"/>
                <a:cs typeface="Arial" panose="020B0604020202020204" pitchFamily="34" charset="0"/>
              </a:rPr>
              <a:t>Technologique (ST2S, STMG)</a:t>
            </a:r>
          </a:p>
          <a:p>
            <a:pPr marL="892175" indent="-352425" algn="l">
              <a:buClr>
                <a:srgbClr val="0B5394"/>
              </a:buClr>
              <a:buSzPts val="2400"/>
              <a:buFont typeface="Wingdings" panose="05000000000000000000" pitchFamily="2" charset="2"/>
              <a:buChar char="Ø"/>
            </a:pPr>
            <a:r>
              <a:rPr lang="fr-FR" sz="2800" kern="0" dirty="0">
                <a:solidFill>
                  <a:srgbClr val="3D4594"/>
                </a:solidFill>
                <a:latin typeface="Arial" panose="020B0604020202020204" pitchFamily="34" charset="0"/>
                <a:cs typeface="Arial" panose="020B0604020202020204" pitchFamily="34" charset="0"/>
              </a:rPr>
              <a:t>Professionnel (Animation enfance et personnes âgées, accompagnement, soins et services à la personne, services aux personnes et territoire, gestion et administration, accueil et relation clients et usagers)</a:t>
            </a:r>
          </a:p>
          <a:p>
            <a:pPr marL="892175" indent="-352425" algn="l">
              <a:buClr>
                <a:srgbClr val="0B5394"/>
              </a:buClr>
              <a:buSzPts val="2400"/>
              <a:buFont typeface="Wingdings" panose="05000000000000000000" pitchFamily="2" charset="2"/>
              <a:buChar char="Ø"/>
            </a:pPr>
            <a:r>
              <a:rPr lang="fr-FR" sz="2800" kern="0" dirty="0">
                <a:solidFill>
                  <a:srgbClr val="3D4594"/>
                </a:solidFill>
                <a:latin typeface="Arial" panose="020B0604020202020204" pitchFamily="34" charset="0"/>
                <a:cs typeface="Arial" panose="020B0604020202020204" pitchFamily="34" charset="0"/>
              </a:rPr>
              <a:t>Général , toutes spécialités</a:t>
            </a:r>
          </a:p>
          <a:p>
            <a:pPr algn="l">
              <a:buClr>
                <a:srgbClr val="0B5394"/>
              </a:buClr>
              <a:buSzPts val="2400"/>
            </a:pPr>
            <a:endParaRPr lang="fr-FR" kern="0" dirty="0"/>
          </a:p>
        </p:txBody>
      </p:sp>
      <p:pic>
        <p:nvPicPr>
          <p:cNvPr id="9" name="Image 8">
            <a:extLst>
              <a:ext uri="{FF2B5EF4-FFF2-40B4-BE49-F238E27FC236}">
                <a16:creationId xmlns:a16="http://schemas.microsoft.com/office/drawing/2014/main" xmlns="" id="{F19607D4-8ED8-99D1-8019-62EC457096FB}"/>
              </a:ext>
            </a:extLst>
          </p:cNvPr>
          <p:cNvPicPr>
            <a:picLocks noChangeAspect="1"/>
          </p:cNvPicPr>
          <p:nvPr/>
        </p:nvPicPr>
        <p:blipFill>
          <a:blip r:embed="rId3"/>
          <a:stretch>
            <a:fillRect/>
          </a:stretch>
        </p:blipFill>
        <p:spPr>
          <a:xfrm>
            <a:off x="10796530" y="4408564"/>
            <a:ext cx="964292" cy="2284714"/>
          </a:xfrm>
          <a:prstGeom prst="rect">
            <a:avLst/>
          </a:prstGeom>
        </p:spPr>
      </p:pic>
    </p:spTree>
    <p:extLst>
      <p:ext uri="{BB962C8B-B14F-4D97-AF65-F5344CB8AC3E}">
        <p14:creationId xmlns:p14="http://schemas.microsoft.com/office/powerpoint/2010/main" val="40918357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814000" y="1251127"/>
            <a:ext cx="9960497" cy="4355745"/>
          </a:xfrm>
          <a:prstGeom prst="rect">
            <a:avLst/>
          </a:prstGeom>
          <a:ln w="9525" cap="flat" cmpd="sng">
            <a:solidFill>
              <a:srgbClr val="3D4594"/>
            </a:solidFill>
            <a:prstDash val="solid"/>
            <a:round/>
            <a:headEnd type="none" w="med" len="med"/>
            <a:tailEnd type="none" w="med" len="med"/>
          </a:ln>
        </p:spPr>
        <p:txBody>
          <a:bodyPr wrap="square" lIns="121900" tIns="121900" rIns="121900" bIns="121900" anchor="ctr" anchorCtr="0">
            <a:noAutofit/>
          </a:bodyPr>
          <a:lstStyle/>
          <a:p>
            <a:pPr lvl="0" algn="just"/>
            <a:r>
              <a:rPr lang="fr-FR" sz="2400" dirty="0">
                <a:solidFill>
                  <a:schemeClr val="accent3">
                    <a:lumMod val="75000"/>
                  </a:schemeClr>
                </a:solidFill>
                <a:effectLst/>
                <a:latin typeface="+mn-lt"/>
                <a:ea typeface="Calibri" panose="020F0502020204030204" pitchFamily="34" charset="0"/>
              </a:rPr>
              <a:t>Le titulaire du BTS Services et Prestations des Secteurs Sanitaires et Social occupe après ses études supérieures des </a:t>
            </a:r>
            <a:r>
              <a:rPr lang="fr-FR" sz="2400" b="1" dirty="0">
                <a:solidFill>
                  <a:schemeClr val="accent3">
                    <a:lumMod val="75000"/>
                  </a:schemeClr>
                </a:solidFill>
                <a:effectLst/>
                <a:latin typeface="+mn-lt"/>
                <a:ea typeface="Calibri" panose="020F0502020204030204" pitchFamily="34" charset="0"/>
              </a:rPr>
              <a:t>fonctions administratives et de gestion dans les établissements et services sociaux, sanitaires, médico-sociaux, socio-éducatifs.</a:t>
            </a:r>
            <a:r>
              <a:rPr lang="fr-FR" sz="2400" dirty="0">
                <a:solidFill>
                  <a:schemeClr val="accent3">
                    <a:lumMod val="75000"/>
                  </a:schemeClr>
                </a:solidFill>
                <a:effectLst/>
                <a:latin typeface="+mn-lt"/>
                <a:ea typeface="Calibri" panose="020F0502020204030204" pitchFamily="34" charset="0"/>
              </a:rPr>
              <a:t> </a:t>
            </a:r>
            <a:br>
              <a:rPr lang="fr-FR" sz="2400" dirty="0">
                <a:solidFill>
                  <a:schemeClr val="accent3">
                    <a:lumMod val="75000"/>
                  </a:schemeClr>
                </a:solidFill>
                <a:effectLst/>
                <a:latin typeface="+mn-lt"/>
                <a:ea typeface="Calibri" panose="020F0502020204030204" pitchFamily="34" charset="0"/>
              </a:rPr>
            </a:br>
            <a:r>
              <a:rPr lang="fr-FR" sz="2400" dirty="0">
                <a:solidFill>
                  <a:schemeClr val="accent3">
                    <a:lumMod val="75000"/>
                  </a:schemeClr>
                </a:solidFill>
                <a:effectLst/>
                <a:latin typeface="+mn-lt"/>
                <a:ea typeface="Calibri" panose="020F0502020204030204" pitchFamily="34" charset="0"/>
              </a:rPr>
              <a:t/>
            </a:r>
            <a:br>
              <a:rPr lang="fr-FR" sz="2400" dirty="0">
                <a:solidFill>
                  <a:schemeClr val="accent3">
                    <a:lumMod val="75000"/>
                  </a:schemeClr>
                </a:solidFill>
                <a:effectLst/>
                <a:latin typeface="+mn-lt"/>
                <a:ea typeface="Calibri" panose="020F0502020204030204" pitchFamily="34" charset="0"/>
              </a:rPr>
            </a:br>
            <a:r>
              <a:rPr lang="fr-FR" sz="2400" dirty="0">
                <a:solidFill>
                  <a:schemeClr val="accent3">
                    <a:lumMod val="75000"/>
                  </a:schemeClr>
                </a:solidFill>
                <a:effectLst/>
                <a:latin typeface="+mn-lt"/>
                <a:ea typeface="MS Mincho" panose="02020609040205080304" pitchFamily="49" charset="-128"/>
                <a:cs typeface="Times New Roman" panose="02020603050405020304" pitchFamily="18" charset="0"/>
              </a:rPr>
              <a:t>Dans le cadre de l’exercice et de la promotion des droits des publics, il participe aux activités des établissements du secteur sanitaire et social. </a:t>
            </a:r>
            <a:br>
              <a:rPr lang="fr-FR" sz="2400" dirty="0">
                <a:solidFill>
                  <a:schemeClr val="accent3">
                    <a:lumMod val="75000"/>
                  </a:schemeClr>
                </a:solidFill>
                <a:effectLst/>
                <a:latin typeface="+mn-lt"/>
                <a:ea typeface="MS Mincho" panose="02020609040205080304" pitchFamily="49" charset="-128"/>
                <a:cs typeface="Times New Roman" panose="02020603050405020304" pitchFamily="18" charset="0"/>
              </a:rPr>
            </a:br>
            <a:r>
              <a:rPr lang="fr-FR" sz="2400" dirty="0">
                <a:solidFill>
                  <a:schemeClr val="accent3">
                    <a:lumMod val="75000"/>
                  </a:schemeClr>
                </a:solidFill>
                <a:effectLst/>
                <a:latin typeface="+mn-lt"/>
                <a:ea typeface="MS Mincho" panose="02020609040205080304" pitchFamily="49" charset="-128"/>
                <a:cs typeface="Times New Roman" panose="02020603050405020304" pitchFamily="18" charset="0"/>
              </a:rPr>
              <a:t/>
            </a:r>
            <a:br>
              <a:rPr lang="fr-FR" sz="2400" dirty="0">
                <a:solidFill>
                  <a:schemeClr val="accent3">
                    <a:lumMod val="75000"/>
                  </a:schemeClr>
                </a:solidFill>
                <a:effectLst/>
                <a:latin typeface="+mn-lt"/>
                <a:ea typeface="MS Mincho" panose="02020609040205080304" pitchFamily="49" charset="-128"/>
                <a:cs typeface="Times New Roman" panose="02020603050405020304" pitchFamily="18" charset="0"/>
              </a:rPr>
            </a:br>
            <a:r>
              <a:rPr lang="fr-FR" sz="2400" dirty="0">
                <a:solidFill>
                  <a:schemeClr val="accent3">
                    <a:lumMod val="75000"/>
                  </a:schemeClr>
                </a:solidFill>
                <a:effectLst/>
                <a:latin typeface="+mn-lt"/>
                <a:ea typeface="MS Mincho" panose="02020609040205080304" pitchFamily="49" charset="-128"/>
                <a:cs typeface="Times New Roman" panose="02020603050405020304" pitchFamily="18" charset="0"/>
              </a:rPr>
              <a:t>Il travaille avec les professionnels de la santé, les travailleurs sociaux et en réseau avec les partenaires de l’établissement où il exerce ses fonctions.</a:t>
            </a:r>
            <a:endParaRPr lang="fr" sz="2400" b="1" dirty="0">
              <a:solidFill>
                <a:schemeClr val="accent3">
                  <a:lumMod val="75000"/>
                </a:schemeClr>
              </a:solidFill>
              <a:effectLst/>
              <a:latin typeface="+mn-lt"/>
              <a:cs typeface="Andalus" pitchFamily="18" charset="-78"/>
            </a:endParaRPr>
          </a:p>
        </p:txBody>
      </p:sp>
      <p:sp>
        <p:nvSpPr>
          <p:cNvPr id="130" name="Shape 130"/>
          <p:cNvSpPr txBox="1"/>
          <p:nvPr/>
        </p:nvSpPr>
        <p:spPr>
          <a:xfrm>
            <a:off x="4858000" y="5169567"/>
            <a:ext cx="6520000" cy="1064400"/>
          </a:xfrm>
          <a:prstGeom prst="rect">
            <a:avLst/>
          </a:prstGeom>
          <a:noFill/>
          <a:ln>
            <a:noFill/>
          </a:ln>
        </p:spPr>
        <p:txBody>
          <a:bodyPr wrap="square" lIns="121900" tIns="121900" rIns="121900" bIns="121900" anchor="t" anchorCtr="0">
            <a:noAutofit/>
          </a:bodyPr>
          <a:lstStyle/>
          <a:p>
            <a:pPr defTabSz="1219170"/>
            <a:endParaRPr sz="1867" kern="0" dirty="0">
              <a:solidFill>
                <a:srgbClr val="000000"/>
              </a:solidFill>
              <a:latin typeface="Arial"/>
              <a:cs typeface="Arial"/>
              <a:sym typeface="Arial"/>
            </a:endParaRPr>
          </a:p>
        </p:txBody>
      </p:sp>
    </p:spTree>
    <p:extLst>
      <p:ext uri="{BB962C8B-B14F-4D97-AF65-F5344CB8AC3E}">
        <p14:creationId xmlns:p14="http://schemas.microsoft.com/office/powerpoint/2010/main" val="28144244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3249976" y="2313542"/>
            <a:ext cx="5310130" cy="1696598"/>
          </a:xfrm>
          <a:prstGeom prst="rect">
            <a:avLst/>
          </a:prstGeom>
          <a:ln w="9525" cap="flat" cmpd="sng">
            <a:solidFill>
              <a:srgbClr val="6AA84F"/>
            </a:solidFill>
            <a:prstDash val="solid"/>
            <a:round/>
            <a:headEnd type="none" w="med" len="med"/>
            <a:tailEnd type="none" w="med" len="med"/>
          </a:ln>
        </p:spPr>
        <p:txBody>
          <a:bodyPr wrap="square" lIns="121900" tIns="121900" rIns="121900" bIns="121900" anchor="ctr" anchorCtr="0">
            <a:noAutofit/>
          </a:bodyPr>
          <a:lstStyle/>
          <a:p>
            <a:r>
              <a:rPr lang="fr-FR" sz="2800" b="1" dirty="0">
                <a:solidFill>
                  <a:schemeClr val="accent3">
                    <a:lumMod val="75000"/>
                  </a:schemeClr>
                </a:solidFill>
                <a:latin typeface="Arial" panose="020B0604020202020204" pitchFamily="34" charset="0"/>
                <a:cs typeface="Arial" panose="020B0604020202020204" pitchFamily="34" charset="0"/>
              </a:rPr>
              <a:t>Les 4 domaines d’activités</a:t>
            </a:r>
            <a:br>
              <a:rPr lang="fr-FR" sz="2800" b="1" dirty="0">
                <a:solidFill>
                  <a:schemeClr val="accent3">
                    <a:lumMod val="75000"/>
                  </a:schemeClr>
                </a:solidFill>
                <a:latin typeface="Arial" panose="020B0604020202020204" pitchFamily="34" charset="0"/>
                <a:cs typeface="Arial" panose="020B0604020202020204" pitchFamily="34" charset="0"/>
              </a:rPr>
            </a:br>
            <a:r>
              <a:rPr lang="fr-FR" sz="2800" b="1" dirty="0">
                <a:solidFill>
                  <a:schemeClr val="accent3">
                    <a:lumMod val="75000"/>
                  </a:schemeClr>
                </a:solidFill>
                <a:latin typeface="Arial" panose="020B0604020202020204" pitchFamily="34" charset="0"/>
                <a:cs typeface="Arial" panose="020B0604020202020204" pitchFamily="34" charset="0"/>
              </a:rPr>
              <a:t>du titulaire du BTS  </a:t>
            </a:r>
            <a:endParaRPr lang="fr" sz="2800" b="1" dirty="0">
              <a:solidFill>
                <a:schemeClr val="accent3">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2103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29" name="Shape 129"/>
          <p:cNvSpPr txBox="1">
            <a:spLocks noGrp="1"/>
          </p:cNvSpPr>
          <p:nvPr>
            <p:ph type="subTitle" idx="1"/>
          </p:nvPr>
        </p:nvSpPr>
        <p:spPr>
          <a:xfrm>
            <a:off x="703242" y="1454227"/>
            <a:ext cx="4045028" cy="1134737"/>
          </a:xfrm>
          <a:prstGeom prst="rect">
            <a:avLst/>
          </a:prstGeom>
        </p:spPr>
        <p:txBody>
          <a:bodyPr wrap="square" lIns="121900" tIns="121900" rIns="121900" bIns="121900" anchor="t" anchorCtr="0">
            <a:noAutofit/>
          </a:bodyPr>
          <a:lstStyle/>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Domaine 1 : Accompagnement et coordination du parcours de la personne au sein de la structure</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algn="l"/>
            <a:endParaRPr lang="fr" sz="2400" i="1" dirty="0">
              <a:solidFill>
                <a:srgbClr val="0B5394"/>
              </a:solidFill>
              <a:latin typeface="Arial" panose="020B0604020202020204" pitchFamily="34" charset="0"/>
              <a:cs typeface="Arial" panose="020B0604020202020204" pitchFamily="34" charset="0"/>
            </a:endParaRPr>
          </a:p>
        </p:txBody>
      </p:sp>
      <p:sp>
        <p:nvSpPr>
          <p:cNvPr id="2" name="Shape 128">
            <a:extLst>
              <a:ext uri="{FF2B5EF4-FFF2-40B4-BE49-F238E27FC236}">
                <a16:creationId xmlns:a16="http://schemas.microsoft.com/office/drawing/2014/main" xmlns="" id="{B5FB73C3-6F5F-0A9E-FBC7-CAF2A3CDF081}"/>
              </a:ext>
            </a:extLst>
          </p:cNvPr>
          <p:cNvSpPr txBox="1">
            <a:spLocks/>
          </p:cNvSpPr>
          <p:nvPr/>
        </p:nvSpPr>
        <p:spPr>
          <a:xfrm>
            <a:off x="3860493" y="2423711"/>
            <a:ext cx="5310130" cy="1696598"/>
          </a:xfrm>
          <a:prstGeom prst="rect">
            <a:avLst/>
          </a:prstGeom>
          <a:noFill/>
          <a:ln w="9525" cap="flat" cmpd="sng">
            <a:solidFill>
              <a:srgbClr val="6AA84F"/>
            </a:solidFill>
            <a:prstDash val="solid"/>
            <a:round/>
            <a:headEnd type="none" w="med" len="med"/>
            <a:tailEnd type="none" w="med" len="med"/>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800"/>
              <a:buFont typeface="Nunito"/>
              <a:buNone/>
              <a:defRPr sz="5067" b="0" i="0" u="none" strike="noStrike" cap="none">
                <a:solidFill>
                  <a:schemeClr val="lt1"/>
                </a:solidFill>
                <a:latin typeface="Nunito"/>
                <a:ea typeface="Nunito"/>
                <a:cs typeface="Nunito"/>
                <a:sym typeface="Nunito"/>
              </a:defRPr>
            </a:lvl1pPr>
            <a:lvl2pPr lvl="1" algn="ctr">
              <a:spcBef>
                <a:spcPts val="0"/>
              </a:spcBef>
              <a:buClr>
                <a:schemeClr val="lt1"/>
              </a:buClr>
              <a:buSzPts val="3800"/>
              <a:buFont typeface="Nunito"/>
              <a:buNone/>
              <a:defRPr sz="5067">
                <a:solidFill>
                  <a:schemeClr val="lt1"/>
                </a:solidFill>
                <a:latin typeface="Nunito"/>
                <a:ea typeface="Nunito"/>
                <a:cs typeface="Nunito"/>
                <a:sym typeface="Nunito"/>
              </a:defRPr>
            </a:lvl2pPr>
            <a:lvl3pPr lvl="2" algn="ctr">
              <a:spcBef>
                <a:spcPts val="0"/>
              </a:spcBef>
              <a:buClr>
                <a:schemeClr val="lt1"/>
              </a:buClr>
              <a:buSzPts val="3800"/>
              <a:buFont typeface="Nunito"/>
              <a:buNone/>
              <a:defRPr sz="5067">
                <a:solidFill>
                  <a:schemeClr val="lt1"/>
                </a:solidFill>
                <a:latin typeface="Nunito"/>
                <a:ea typeface="Nunito"/>
                <a:cs typeface="Nunito"/>
                <a:sym typeface="Nunito"/>
              </a:defRPr>
            </a:lvl3pPr>
            <a:lvl4pPr lvl="3" algn="ctr">
              <a:spcBef>
                <a:spcPts val="0"/>
              </a:spcBef>
              <a:buClr>
                <a:schemeClr val="lt1"/>
              </a:buClr>
              <a:buSzPts val="3800"/>
              <a:buFont typeface="Nunito"/>
              <a:buNone/>
              <a:defRPr sz="5067">
                <a:solidFill>
                  <a:schemeClr val="lt1"/>
                </a:solidFill>
                <a:latin typeface="Nunito"/>
                <a:ea typeface="Nunito"/>
                <a:cs typeface="Nunito"/>
                <a:sym typeface="Nunito"/>
              </a:defRPr>
            </a:lvl4pPr>
            <a:lvl5pPr lvl="4" algn="ctr">
              <a:spcBef>
                <a:spcPts val="0"/>
              </a:spcBef>
              <a:buClr>
                <a:schemeClr val="lt1"/>
              </a:buClr>
              <a:buSzPts val="3800"/>
              <a:buFont typeface="Nunito"/>
              <a:buNone/>
              <a:defRPr sz="5067">
                <a:solidFill>
                  <a:schemeClr val="lt1"/>
                </a:solidFill>
                <a:latin typeface="Nunito"/>
                <a:ea typeface="Nunito"/>
                <a:cs typeface="Nunito"/>
                <a:sym typeface="Nunito"/>
              </a:defRPr>
            </a:lvl5pPr>
            <a:lvl6pPr lvl="5" algn="ctr">
              <a:spcBef>
                <a:spcPts val="0"/>
              </a:spcBef>
              <a:buClr>
                <a:schemeClr val="lt1"/>
              </a:buClr>
              <a:buSzPts val="3800"/>
              <a:buFont typeface="Nunito"/>
              <a:buNone/>
              <a:defRPr sz="5067">
                <a:solidFill>
                  <a:schemeClr val="lt1"/>
                </a:solidFill>
                <a:latin typeface="Nunito"/>
                <a:ea typeface="Nunito"/>
                <a:cs typeface="Nunito"/>
                <a:sym typeface="Nunito"/>
              </a:defRPr>
            </a:lvl6pPr>
            <a:lvl7pPr lvl="6" algn="ctr">
              <a:spcBef>
                <a:spcPts val="0"/>
              </a:spcBef>
              <a:buClr>
                <a:schemeClr val="lt1"/>
              </a:buClr>
              <a:buSzPts val="3800"/>
              <a:buFont typeface="Nunito"/>
              <a:buNone/>
              <a:defRPr sz="5067">
                <a:solidFill>
                  <a:schemeClr val="lt1"/>
                </a:solidFill>
                <a:latin typeface="Nunito"/>
                <a:ea typeface="Nunito"/>
                <a:cs typeface="Nunito"/>
                <a:sym typeface="Nunito"/>
              </a:defRPr>
            </a:lvl7pPr>
            <a:lvl8pPr lvl="7" algn="ctr">
              <a:spcBef>
                <a:spcPts val="0"/>
              </a:spcBef>
              <a:buClr>
                <a:schemeClr val="lt1"/>
              </a:buClr>
              <a:buSzPts val="3800"/>
              <a:buFont typeface="Nunito"/>
              <a:buNone/>
              <a:defRPr sz="5067">
                <a:solidFill>
                  <a:schemeClr val="lt1"/>
                </a:solidFill>
                <a:latin typeface="Nunito"/>
                <a:ea typeface="Nunito"/>
                <a:cs typeface="Nunito"/>
                <a:sym typeface="Nunito"/>
              </a:defRPr>
            </a:lvl8pPr>
            <a:lvl9pPr lvl="8" algn="ctr">
              <a:spcBef>
                <a:spcPts val="0"/>
              </a:spcBef>
              <a:buClr>
                <a:schemeClr val="lt1"/>
              </a:buClr>
              <a:buSzPts val="3800"/>
              <a:buFont typeface="Nunito"/>
              <a:buNone/>
              <a:defRPr sz="5067">
                <a:solidFill>
                  <a:schemeClr val="lt1"/>
                </a:solidFill>
                <a:latin typeface="Nunito"/>
                <a:ea typeface="Nunito"/>
                <a:cs typeface="Nunito"/>
                <a:sym typeface="Nunito"/>
              </a:defRPr>
            </a:lvl9pPr>
          </a:lstStyle>
          <a:p>
            <a:r>
              <a:rPr lang="fr-FR" sz="2800" b="1" kern="0">
                <a:solidFill>
                  <a:schemeClr val="accent3">
                    <a:lumMod val="75000"/>
                  </a:schemeClr>
                </a:solidFill>
                <a:latin typeface="Arial" panose="020B0604020202020204" pitchFamily="34" charset="0"/>
                <a:cs typeface="Arial" panose="020B0604020202020204" pitchFamily="34" charset="0"/>
              </a:rPr>
              <a:t>Les 4 domaines d’activités</a:t>
            </a:r>
            <a:br>
              <a:rPr lang="fr-FR" sz="2800" b="1" kern="0">
                <a:solidFill>
                  <a:schemeClr val="accent3">
                    <a:lumMod val="75000"/>
                  </a:schemeClr>
                </a:solidFill>
                <a:latin typeface="Arial" panose="020B0604020202020204" pitchFamily="34" charset="0"/>
                <a:cs typeface="Arial" panose="020B0604020202020204" pitchFamily="34" charset="0"/>
              </a:rPr>
            </a:br>
            <a:r>
              <a:rPr lang="fr-FR" sz="2800" b="1" kern="0">
                <a:solidFill>
                  <a:schemeClr val="accent3">
                    <a:lumMod val="75000"/>
                  </a:schemeClr>
                </a:solidFill>
                <a:latin typeface="Arial" panose="020B0604020202020204" pitchFamily="34" charset="0"/>
                <a:cs typeface="Arial" panose="020B0604020202020204" pitchFamily="34" charset="0"/>
              </a:rPr>
              <a:t>du titulaire du BTS  </a:t>
            </a:r>
            <a:endParaRPr lang="fr" sz="2800" b="1" kern="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5148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29" name="Shape 129"/>
          <p:cNvSpPr txBox="1">
            <a:spLocks noGrp="1"/>
          </p:cNvSpPr>
          <p:nvPr>
            <p:ph type="subTitle" idx="1"/>
          </p:nvPr>
        </p:nvSpPr>
        <p:spPr>
          <a:xfrm>
            <a:off x="703242" y="1454227"/>
            <a:ext cx="4045028" cy="1134737"/>
          </a:xfrm>
          <a:prstGeom prst="rect">
            <a:avLst/>
          </a:prstGeom>
        </p:spPr>
        <p:txBody>
          <a:bodyPr wrap="square" lIns="121900" tIns="121900" rIns="121900" bIns="121900" anchor="t" anchorCtr="0">
            <a:noAutofit/>
          </a:bodyPr>
          <a:lstStyle/>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Domaine 1 : Accompagnement et coordination du parcours de la personne au sein de la structure</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algn="l"/>
            <a:endParaRPr lang="fr" sz="2400" i="1" dirty="0">
              <a:solidFill>
                <a:srgbClr val="0B5394"/>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xmlns="" id="{BC1687FE-BF6A-1DF8-E68B-12E702668A75}"/>
              </a:ext>
            </a:extLst>
          </p:cNvPr>
          <p:cNvSpPr txBox="1"/>
          <p:nvPr/>
        </p:nvSpPr>
        <p:spPr>
          <a:xfrm>
            <a:off x="703242" y="4093434"/>
            <a:ext cx="4166213" cy="1200329"/>
          </a:xfrm>
          <a:prstGeom prst="rect">
            <a:avLst/>
          </a:prstGeom>
          <a:noFill/>
        </p:spPr>
        <p:txBody>
          <a:bodyPr wrap="square" rtlCol="0">
            <a:spAutoFit/>
          </a:bodyPr>
          <a:lstStyle/>
          <a:p>
            <a:r>
              <a:rPr lang="fr-FR" sz="1800" b="1" i="0" u="none" strike="noStrike" kern="1200" dirty="0">
                <a:solidFill>
                  <a:srgbClr val="000000"/>
                </a:solidFill>
                <a:effectLst/>
                <a:latin typeface="Arial" panose="020B0604020202020204" pitchFamily="34" charset="0"/>
                <a:cs typeface="Arial" panose="020B0604020202020204" pitchFamily="34" charset="0"/>
              </a:rPr>
              <a:t>Domaine 2 : Participation aux projets et à la démarche qualité de la structure </a:t>
            </a:r>
            <a:endParaRPr lang="fr-FR" sz="1800" b="0" i="0" u="none" strike="noStrike" dirty="0">
              <a:effectLs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5" name="Shape 128">
            <a:extLst>
              <a:ext uri="{FF2B5EF4-FFF2-40B4-BE49-F238E27FC236}">
                <a16:creationId xmlns:a16="http://schemas.microsoft.com/office/drawing/2014/main" xmlns="" id="{94CD4403-EE0F-2188-A3D2-9EC6BCDC6BC8}"/>
              </a:ext>
            </a:extLst>
          </p:cNvPr>
          <p:cNvSpPr txBox="1">
            <a:spLocks/>
          </p:cNvSpPr>
          <p:nvPr/>
        </p:nvSpPr>
        <p:spPr>
          <a:xfrm>
            <a:off x="3860493" y="2423711"/>
            <a:ext cx="5310130" cy="1696598"/>
          </a:xfrm>
          <a:prstGeom prst="rect">
            <a:avLst/>
          </a:prstGeom>
          <a:noFill/>
          <a:ln w="9525" cap="flat" cmpd="sng">
            <a:solidFill>
              <a:srgbClr val="6AA84F"/>
            </a:solidFill>
            <a:prstDash val="solid"/>
            <a:round/>
            <a:headEnd type="none" w="med" len="med"/>
            <a:tailEnd type="none" w="med" len="med"/>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800"/>
              <a:buFont typeface="Nunito"/>
              <a:buNone/>
              <a:defRPr sz="5067" b="0" i="0" u="none" strike="noStrike" cap="none">
                <a:solidFill>
                  <a:schemeClr val="lt1"/>
                </a:solidFill>
                <a:latin typeface="Nunito"/>
                <a:ea typeface="Nunito"/>
                <a:cs typeface="Nunito"/>
                <a:sym typeface="Nunito"/>
              </a:defRPr>
            </a:lvl1pPr>
            <a:lvl2pPr lvl="1" algn="ctr">
              <a:spcBef>
                <a:spcPts val="0"/>
              </a:spcBef>
              <a:buClr>
                <a:schemeClr val="lt1"/>
              </a:buClr>
              <a:buSzPts val="3800"/>
              <a:buFont typeface="Nunito"/>
              <a:buNone/>
              <a:defRPr sz="5067">
                <a:solidFill>
                  <a:schemeClr val="lt1"/>
                </a:solidFill>
                <a:latin typeface="Nunito"/>
                <a:ea typeface="Nunito"/>
                <a:cs typeface="Nunito"/>
                <a:sym typeface="Nunito"/>
              </a:defRPr>
            </a:lvl2pPr>
            <a:lvl3pPr lvl="2" algn="ctr">
              <a:spcBef>
                <a:spcPts val="0"/>
              </a:spcBef>
              <a:buClr>
                <a:schemeClr val="lt1"/>
              </a:buClr>
              <a:buSzPts val="3800"/>
              <a:buFont typeface="Nunito"/>
              <a:buNone/>
              <a:defRPr sz="5067">
                <a:solidFill>
                  <a:schemeClr val="lt1"/>
                </a:solidFill>
                <a:latin typeface="Nunito"/>
                <a:ea typeface="Nunito"/>
                <a:cs typeface="Nunito"/>
                <a:sym typeface="Nunito"/>
              </a:defRPr>
            </a:lvl3pPr>
            <a:lvl4pPr lvl="3" algn="ctr">
              <a:spcBef>
                <a:spcPts val="0"/>
              </a:spcBef>
              <a:buClr>
                <a:schemeClr val="lt1"/>
              </a:buClr>
              <a:buSzPts val="3800"/>
              <a:buFont typeface="Nunito"/>
              <a:buNone/>
              <a:defRPr sz="5067">
                <a:solidFill>
                  <a:schemeClr val="lt1"/>
                </a:solidFill>
                <a:latin typeface="Nunito"/>
                <a:ea typeface="Nunito"/>
                <a:cs typeface="Nunito"/>
                <a:sym typeface="Nunito"/>
              </a:defRPr>
            </a:lvl4pPr>
            <a:lvl5pPr lvl="4" algn="ctr">
              <a:spcBef>
                <a:spcPts val="0"/>
              </a:spcBef>
              <a:buClr>
                <a:schemeClr val="lt1"/>
              </a:buClr>
              <a:buSzPts val="3800"/>
              <a:buFont typeface="Nunito"/>
              <a:buNone/>
              <a:defRPr sz="5067">
                <a:solidFill>
                  <a:schemeClr val="lt1"/>
                </a:solidFill>
                <a:latin typeface="Nunito"/>
                <a:ea typeface="Nunito"/>
                <a:cs typeface="Nunito"/>
                <a:sym typeface="Nunito"/>
              </a:defRPr>
            </a:lvl5pPr>
            <a:lvl6pPr lvl="5" algn="ctr">
              <a:spcBef>
                <a:spcPts val="0"/>
              </a:spcBef>
              <a:buClr>
                <a:schemeClr val="lt1"/>
              </a:buClr>
              <a:buSzPts val="3800"/>
              <a:buFont typeface="Nunito"/>
              <a:buNone/>
              <a:defRPr sz="5067">
                <a:solidFill>
                  <a:schemeClr val="lt1"/>
                </a:solidFill>
                <a:latin typeface="Nunito"/>
                <a:ea typeface="Nunito"/>
                <a:cs typeface="Nunito"/>
                <a:sym typeface="Nunito"/>
              </a:defRPr>
            </a:lvl6pPr>
            <a:lvl7pPr lvl="6" algn="ctr">
              <a:spcBef>
                <a:spcPts val="0"/>
              </a:spcBef>
              <a:buClr>
                <a:schemeClr val="lt1"/>
              </a:buClr>
              <a:buSzPts val="3800"/>
              <a:buFont typeface="Nunito"/>
              <a:buNone/>
              <a:defRPr sz="5067">
                <a:solidFill>
                  <a:schemeClr val="lt1"/>
                </a:solidFill>
                <a:latin typeface="Nunito"/>
                <a:ea typeface="Nunito"/>
                <a:cs typeface="Nunito"/>
                <a:sym typeface="Nunito"/>
              </a:defRPr>
            </a:lvl7pPr>
            <a:lvl8pPr lvl="7" algn="ctr">
              <a:spcBef>
                <a:spcPts val="0"/>
              </a:spcBef>
              <a:buClr>
                <a:schemeClr val="lt1"/>
              </a:buClr>
              <a:buSzPts val="3800"/>
              <a:buFont typeface="Nunito"/>
              <a:buNone/>
              <a:defRPr sz="5067">
                <a:solidFill>
                  <a:schemeClr val="lt1"/>
                </a:solidFill>
                <a:latin typeface="Nunito"/>
                <a:ea typeface="Nunito"/>
                <a:cs typeface="Nunito"/>
                <a:sym typeface="Nunito"/>
              </a:defRPr>
            </a:lvl8pPr>
            <a:lvl9pPr lvl="8" algn="ctr">
              <a:spcBef>
                <a:spcPts val="0"/>
              </a:spcBef>
              <a:buClr>
                <a:schemeClr val="lt1"/>
              </a:buClr>
              <a:buSzPts val="3800"/>
              <a:buFont typeface="Nunito"/>
              <a:buNone/>
              <a:defRPr sz="5067">
                <a:solidFill>
                  <a:schemeClr val="lt1"/>
                </a:solidFill>
                <a:latin typeface="Nunito"/>
                <a:ea typeface="Nunito"/>
                <a:cs typeface="Nunito"/>
                <a:sym typeface="Nunito"/>
              </a:defRPr>
            </a:lvl9pPr>
          </a:lstStyle>
          <a:p>
            <a:r>
              <a:rPr lang="fr-FR" sz="2800" b="1" kern="0">
                <a:solidFill>
                  <a:schemeClr val="accent3">
                    <a:lumMod val="75000"/>
                  </a:schemeClr>
                </a:solidFill>
                <a:latin typeface="Arial" panose="020B0604020202020204" pitchFamily="34" charset="0"/>
                <a:cs typeface="Arial" panose="020B0604020202020204" pitchFamily="34" charset="0"/>
              </a:rPr>
              <a:t>Les 4 domaines d’activités</a:t>
            </a:r>
            <a:br>
              <a:rPr lang="fr-FR" sz="2800" b="1" kern="0">
                <a:solidFill>
                  <a:schemeClr val="accent3">
                    <a:lumMod val="75000"/>
                  </a:schemeClr>
                </a:solidFill>
                <a:latin typeface="Arial" panose="020B0604020202020204" pitchFamily="34" charset="0"/>
                <a:cs typeface="Arial" panose="020B0604020202020204" pitchFamily="34" charset="0"/>
              </a:rPr>
            </a:br>
            <a:r>
              <a:rPr lang="fr-FR" sz="2800" b="1" kern="0">
                <a:solidFill>
                  <a:schemeClr val="accent3">
                    <a:lumMod val="75000"/>
                  </a:schemeClr>
                </a:solidFill>
                <a:latin typeface="Arial" panose="020B0604020202020204" pitchFamily="34" charset="0"/>
                <a:cs typeface="Arial" panose="020B0604020202020204" pitchFamily="34" charset="0"/>
              </a:rPr>
              <a:t>du titulaire du BTS  </a:t>
            </a:r>
            <a:endParaRPr lang="fr" sz="2800" b="1" kern="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3018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7"/>
        <p:cNvGrpSpPr/>
        <p:nvPr/>
      </p:nvGrpSpPr>
      <p:grpSpPr>
        <a:xfrm>
          <a:off x="0" y="0"/>
          <a:ext cx="0" cy="0"/>
          <a:chOff x="0" y="0"/>
          <a:chExt cx="0" cy="0"/>
        </a:xfrm>
      </p:grpSpPr>
      <p:sp>
        <p:nvSpPr>
          <p:cNvPr id="129" name="Shape 129"/>
          <p:cNvSpPr txBox="1">
            <a:spLocks noGrp="1"/>
          </p:cNvSpPr>
          <p:nvPr>
            <p:ph type="subTitle" idx="1"/>
          </p:nvPr>
        </p:nvSpPr>
        <p:spPr>
          <a:xfrm>
            <a:off x="703242" y="1454227"/>
            <a:ext cx="4045028" cy="1134737"/>
          </a:xfrm>
          <a:prstGeom prst="rect">
            <a:avLst/>
          </a:prstGeom>
        </p:spPr>
        <p:txBody>
          <a:bodyPr wrap="square" lIns="121900" tIns="121900" rIns="121900" bIns="121900" anchor="t" anchorCtr="0">
            <a:noAutofit/>
          </a:bodyPr>
          <a:lstStyle/>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Domaine 1 : Accompagnement et coordination du parcours de la personne au sein de la structure</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 </a:t>
            </a:r>
            <a:endParaRPr lang="fr-FR" sz="1800" b="0" i="0" u="none" strike="noStrike" dirty="0">
              <a:effectLst/>
              <a:latin typeface="Arial" panose="020B0604020202020204" pitchFamily="34" charset="0"/>
              <a:cs typeface="Arial" panose="020B0604020202020204" pitchFamily="34" charset="0"/>
            </a:endParaRPr>
          </a:p>
          <a:p>
            <a:pPr algn="l"/>
            <a:endParaRPr lang="fr" sz="2400" i="1" dirty="0">
              <a:solidFill>
                <a:srgbClr val="0B5394"/>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xmlns="" id="{BC1687FE-BF6A-1DF8-E68B-12E702668A75}"/>
              </a:ext>
            </a:extLst>
          </p:cNvPr>
          <p:cNvSpPr txBox="1"/>
          <p:nvPr/>
        </p:nvSpPr>
        <p:spPr>
          <a:xfrm>
            <a:off x="703242" y="4093434"/>
            <a:ext cx="4166213" cy="1200329"/>
          </a:xfrm>
          <a:prstGeom prst="rect">
            <a:avLst/>
          </a:prstGeom>
          <a:noFill/>
        </p:spPr>
        <p:txBody>
          <a:bodyPr wrap="square" rtlCol="0">
            <a:spAutoFit/>
          </a:bodyPr>
          <a:lstStyle/>
          <a:p>
            <a:r>
              <a:rPr lang="fr-FR" sz="1800" b="1" i="0" u="none" strike="noStrike" kern="1200" dirty="0">
                <a:solidFill>
                  <a:srgbClr val="000000"/>
                </a:solidFill>
                <a:effectLst/>
                <a:latin typeface="Arial" panose="020B0604020202020204" pitchFamily="34" charset="0"/>
                <a:cs typeface="Arial" panose="020B0604020202020204" pitchFamily="34" charset="0"/>
              </a:rPr>
              <a:t>Domaine 2 : Participation aux projets et à la démarche qualité de la structure </a:t>
            </a:r>
            <a:endParaRPr lang="fr-FR" sz="1800" b="0" i="0" u="none" strike="noStrike" dirty="0">
              <a:effectLst/>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xmlns="" id="{41609E19-49B1-305B-8B21-F11D82CFACCA}"/>
              </a:ext>
            </a:extLst>
          </p:cNvPr>
          <p:cNvSpPr txBox="1"/>
          <p:nvPr/>
        </p:nvSpPr>
        <p:spPr>
          <a:xfrm>
            <a:off x="7094863" y="1498295"/>
            <a:ext cx="3960567" cy="923330"/>
          </a:xfrm>
          <a:prstGeom prst="rect">
            <a:avLst/>
          </a:prstGeom>
          <a:noFill/>
        </p:spPr>
        <p:txBody>
          <a:bodyPr wrap="square" rtlCol="0">
            <a:spAutoFit/>
          </a:bodyPr>
          <a:lstStyle/>
          <a:p>
            <a:pPr marL="0" algn="l" rtl="0" eaLnBrk="1" fontAlgn="t" latinLnBrk="0" hangingPunct="1">
              <a:spcBef>
                <a:spcPts val="0"/>
              </a:spcBef>
              <a:spcAft>
                <a:spcPts val="0"/>
              </a:spcAft>
            </a:pPr>
            <a:r>
              <a:rPr lang="fr-FR" sz="1800" b="1" i="0" u="none" strike="noStrike" kern="1200" dirty="0">
                <a:solidFill>
                  <a:srgbClr val="000000"/>
                </a:solidFill>
                <a:effectLst/>
                <a:latin typeface="Arial" panose="020B0604020202020204" pitchFamily="34" charset="0"/>
                <a:cs typeface="Arial" panose="020B0604020202020204" pitchFamily="34" charset="0"/>
              </a:rPr>
              <a:t>Domaine 3 : Contribution à la mise en œuvre de la politique de la structure sur le territoire </a:t>
            </a:r>
            <a:endParaRPr lang="fr-FR" sz="1800" b="0" i="0" u="none" strike="noStrike" dirty="0">
              <a:effectLst/>
              <a:latin typeface="Arial" panose="020B0604020202020204" pitchFamily="34" charset="0"/>
              <a:cs typeface="Arial" panose="020B0604020202020204" pitchFamily="34" charset="0"/>
            </a:endParaRPr>
          </a:p>
        </p:txBody>
      </p:sp>
      <p:sp>
        <p:nvSpPr>
          <p:cNvPr id="5" name="Shape 128">
            <a:extLst>
              <a:ext uri="{FF2B5EF4-FFF2-40B4-BE49-F238E27FC236}">
                <a16:creationId xmlns:a16="http://schemas.microsoft.com/office/drawing/2014/main" xmlns="" id="{A222F414-19FE-A249-8170-76875D1B9792}"/>
              </a:ext>
            </a:extLst>
          </p:cNvPr>
          <p:cNvSpPr txBox="1">
            <a:spLocks/>
          </p:cNvSpPr>
          <p:nvPr/>
        </p:nvSpPr>
        <p:spPr>
          <a:xfrm>
            <a:off x="3860493" y="2423711"/>
            <a:ext cx="5310130" cy="1696598"/>
          </a:xfrm>
          <a:prstGeom prst="rect">
            <a:avLst/>
          </a:prstGeom>
          <a:noFill/>
          <a:ln w="9525" cap="flat" cmpd="sng">
            <a:solidFill>
              <a:srgbClr val="6AA84F"/>
            </a:solidFill>
            <a:prstDash val="solid"/>
            <a:round/>
            <a:headEnd type="none" w="med" len="med"/>
            <a:tailEnd type="none" w="med" len="med"/>
          </a:ln>
        </p:spPr>
        <p:txBody>
          <a:bodyPr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800"/>
              <a:buFont typeface="Nunito"/>
              <a:buNone/>
              <a:defRPr sz="5067" b="0" i="0" u="none" strike="noStrike" cap="none">
                <a:solidFill>
                  <a:schemeClr val="lt1"/>
                </a:solidFill>
                <a:latin typeface="Nunito"/>
                <a:ea typeface="Nunito"/>
                <a:cs typeface="Nunito"/>
                <a:sym typeface="Nunito"/>
              </a:defRPr>
            </a:lvl1pPr>
            <a:lvl2pPr lvl="1" algn="ctr">
              <a:spcBef>
                <a:spcPts val="0"/>
              </a:spcBef>
              <a:buClr>
                <a:schemeClr val="lt1"/>
              </a:buClr>
              <a:buSzPts val="3800"/>
              <a:buFont typeface="Nunito"/>
              <a:buNone/>
              <a:defRPr sz="5067">
                <a:solidFill>
                  <a:schemeClr val="lt1"/>
                </a:solidFill>
                <a:latin typeface="Nunito"/>
                <a:ea typeface="Nunito"/>
                <a:cs typeface="Nunito"/>
                <a:sym typeface="Nunito"/>
              </a:defRPr>
            </a:lvl2pPr>
            <a:lvl3pPr lvl="2" algn="ctr">
              <a:spcBef>
                <a:spcPts val="0"/>
              </a:spcBef>
              <a:buClr>
                <a:schemeClr val="lt1"/>
              </a:buClr>
              <a:buSzPts val="3800"/>
              <a:buFont typeface="Nunito"/>
              <a:buNone/>
              <a:defRPr sz="5067">
                <a:solidFill>
                  <a:schemeClr val="lt1"/>
                </a:solidFill>
                <a:latin typeface="Nunito"/>
                <a:ea typeface="Nunito"/>
                <a:cs typeface="Nunito"/>
                <a:sym typeface="Nunito"/>
              </a:defRPr>
            </a:lvl3pPr>
            <a:lvl4pPr lvl="3" algn="ctr">
              <a:spcBef>
                <a:spcPts val="0"/>
              </a:spcBef>
              <a:buClr>
                <a:schemeClr val="lt1"/>
              </a:buClr>
              <a:buSzPts val="3800"/>
              <a:buFont typeface="Nunito"/>
              <a:buNone/>
              <a:defRPr sz="5067">
                <a:solidFill>
                  <a:schemeClr val="lt1"/>
                </a:solidFill>
                <a:latin typeface="Nunito"/>
                <a:ea typeface="Nunito"/>
                <a:cs typeface="Nunito"/>
                <a:sym typeface="Nunito"/>
              </a:defRPr>
            </a:lvl4pPr>
            <a:lvl5pPr lvl="4" algn="ctr">
              <a:spcBef>
                <a:spcPts val="0"/>
              </a:spcBef>
              <a:buClr>
                <a:schemeClr val="lt1"/>
              </a:buClr>
              <a:buSzPts val="3800"/>
              <a:buFont typeface="Nunito"/>
              <a:buNone/>
              <a:defRPr sz="5067">
                <a:solidFill>
                  <a:schemeClr val="lt1"/>
                </a:solidFill>
                <a:latin typeface="Nunito"/>
                <a:ea typeface="Nunito"/>
                <a:cs typeface="Nunito"/>
                <a:sym typeface="Nunito"/>
              </a:defRPr>
            </a:lvl5pPr>
            <a:lvl6pPr lvl="5" algn="ctr">
              <a:spcBef>
                <a:spcPts val="0"/>
              </a:spcBef>
              <a:buClr>
                <a:schemeClr val="lt1"/>
              </a:buClr>
              <a:buSzPts val="3800"/>
              <a:buFont typeface="Nunito"/>
              <a:buNone/>
              <a:defRPr sz="5067">
                <a:solidFill>
                  <a:schemeClr val="lt1"/>
                </a:solidFill>
                <a:latin typeface="Nunito"/>
                <a:ea typeface="Nunito"/>
                <a:cs typeface="Nunito"/>
                <a:sym typeface="Nunito"/>
              </a:defRPr>
            </a:lvl6pPr>
            <a:lvl7pPr lvl="6" algn="ctr">
              <a:spcBef>
                <a:spcPts val="0"/>
              </a:spcBef>
              <a:buClr>
                <a:schemeClr val="lt1"/>
              </a:buClr>
              <a:buSzPts val="3800"/>
              <a:buFont typeface="Nunito"/>
              <a:buNone/>
              <a:defRPr sz="5067">
                <a:solidFill>
                  <a:schemeClr val="lt1"/>
                </a:solidFill>
                <a:latin typeface="Nunito"/>
                <a:ea typeface="Nunito"/>
                <a:cs typeface="Nunito"/>
                <a:sym typeface="Nunito"/>
              </a:defRPr>
            </a:lvl7pPr>
            <a:lvl8pPr lvl="7" algn="ctr">
              <a:spcBef>
                <a:spcPts val="0"/>
              </a:spcBef>
              <a:buClr>
                <a:schemeClr val="lt1"/>
              </a:buClr>
              <a:buSzPts val="3800"/>
              <a:buFont typeface="Nunito"/>
              <a:buNone/>
              <a:defRPr sz="5067">
                <a:solidFill>
                  <a:schemeClr val="lt1"/>
                </a:solidFill>
                <a:latin typeface="Nunito"/>
                <a:ea typeface="Nunito"/>
                <a:cs typeface="Nunito"/>
                <a:sym typeface="Nunito"/>
              </a:defRPr>
            </a:lvl8pPr>
            <a:lvl9pPr lvl="8" algn="ctr">
              <a:spcBef>
                <a:spcPts val="0"/>
              </a:spcBef>
              <a:buClr>
                <a:schemeClr val="lt1"/>
              </a:buClr>
              <a:buSzPts val="3800"/>
              <a:buFont typeface="Nunito"/>
              <a:buNone/>
              <a:defRPr sz="5067">
                <a:solidFill>
                  <a:schemeClr val="lt1"/>
                </a:solidFill>
                <a:latin typeface="Nunito"/>
                <a:ea typeface="Nunito"/>
                <a:cs typeface="Nunito"/>
                <a:sym typeface="Nunito"/>
              </a:defRPr>
            </a:lvl9pPr>
          </a:lstStyle>
          <a:p>
            <a:r>
              <a:rPr lang="fr-FR" sz="2800" b="1" kern="0">
                <a:solidFill>
                  <a:schemeClr val="accent3">
                    <a:lumMod val="75000"/>
                  </a:schemeClr>
                </a:solidFill>
                <a:latin typeface="Arial" panose="020B0604020202020204" pitchFamily="34" charset="0"/>
                <a:cs typeface="Arial" panose="020B0604020202020204" pitchFamily="34" charset="0"/>
              </a:rPr>
              <a:t>Les 4 domaines d’activités</a:t>
            </a:r>
            <a:br>
              <a:rPr lang="fr-FR" sz="2800" b="1" kern="0">
                <a:solidFill>
                  <a:schemeClr val="accent3">
                    <a:lumMod val="75000"/>
                  </a:schemeClr>
                </a:solidFill>
                <a:latin typeface="Arial" panose="020B0604020202020204" pitchFamily="34" charset="0"/>
                <a:cs typeface="Arial" panose="020B0604020202020204" pitchFamily="34" charset="0"/>
              </a:rPr>
            </a:br>
            <a:r>
              <a:rPr lang="fr-FR" sz="2800" b="1" kern="0">
                <a:solidFill>
                  <a:schemeClr val="accent3">
                    <a:lumMod val="75000"/>
                  </a:schemeClr>
                </a:solidFill>
                <a:latin typeface="Arial" panose="020B0604020202020204" pitchFamily="34" charset="0"/>
                <a:cs typeface="Arial" panose="020B0604020202020204" pitchFamily="34" charset="0"/>
              </a:rPr>
              <a:t>du titulaire du BTS  </a:t>
            </a:r>
            <a:endParaRPr lang="fr" sz="2800" b="1" kern="0" dirty="0">
              <a:solidFill>
                <a:schemeClr val="accent3">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658012"/>
      </p:ext>
    </p:extLst>
  </p:cSld>
  <p:clrMapOvr>
    <a:masterClrMapping/>
  </p:clrMapOvr>
  <p:transition/>
</p:sld>
</file>

<file path=ppt/theme/theme1.xml><?xml version="1.0" encoding="utf-8"?>
<a:theme xmlns:a="http://schemas.openxmlformats.org/drawingml/2006/main" name="Shift">
  <a:themeElements>
    <a:clrScheme name="Personnalisé 8">
      <a:dk1>
        <a:srgbClr val="FFFFFF"/>
      </a:dk1>
      <a:lt1>
        <a:srgbClr val="233A44"/>
      </a:lt1>
      <a:dk2>
        <a:srgbClr val="233A44"/>
      </a:dk2>
      <a:lt2>
        <a:srgbClr val="D9D9D9"/>
      </a:lt2>
      <a:accent1>
        <a:srgbClr val="163EF5"/>
      </a:accent1>
      <a:accent2>
        <a:srgbClr val="D9563F"/>
      </a:accent2>
      <a:accent3>
        <a:srgbClr val="08BE72"/>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1299</Words>
  <Application>Microsoft Office PowerPoint</Application>
  <PresentationFormat>Grand écran</PresentationFormat>
  <Paragraphs>229</Paragraphs>
  <Slides>36</Slides>
  <Notes>36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36</vt:i4>
      </vt:variant>
    </vt:vector>
  </HeadingPairs>
  <TitlesOfParts>
    <vt:vector size="47" baseType="lpstr">
      <vt:lpstr>Andalus</vt:lpstr>
      <vt:lpstr>Arial</vt:lpstr>
      <vt:lpstr>Arial Black</vt:lpstr>
      <vt:lpstr>Arial Narrow</vt:lpstr>
      <vt:lpstr>Calibri</vt:lpstr>
      <vt:lpstr>Comic Sans MS</vt:lpstr>
      <vt:lpstr>MS Mincho</vt:lpstr>
      <vt:lpstr>Nunito</vt:lpstr>
      <vt:lpstr>Times New Roman</vt:lpstr>
      <vt:lpstr>Wingdings</vt:lpstr>
      <vt:lpstr>Shift</vt:lpstr>
      <vt:lpstr>BTS Services et Prestations des secteurs Sanitaire et Social.</vt:lpstr>
      <vt:lpstr>Présentation PowerPoint</vt:lpstr>
      <vt:lpstr>Présentation PowerPoint</vt:lpstr>
      <vt:lpstr>Présentation PowerPoint</vt:lpstr>
      <vt:lpstr>Le titulaire du BTS Services et Prestations des Secteurs Sanitaires et Social occupe après ses études supérieures des fonctions administratives et de gestion dans les établissements et services sociaux, sanitaires, médico-sociaux, socio-éducatifs.   Dans le cadre de l’exercice et de la promotion des droits des publics, il participe aux activités des établissements du secteur sanitaire et social.   Il travaille avec les professionnels de la santé, les travailleurs sociaux et en réseau avec les partenaires de l’établissement où il exerce ses fonctions.</vt:lpstr>
      <vt:lpstr>Les 4 domaines d’activités du titulaire du BTS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périodes de formation en milieu professionnel …</vt:lpstr>
      <vt:lpstr>Mobilités Erasmus +…</vt:lpstr>
      <vt:lpstr>Présentation PowerPoint</vt:lpstr>
      <vt:lpstr>Présentation PowerPoint</vt:lpstr>
      <vt:lpstr>Présentation PowerPoint</vt:lpstr>
      <vt:lpstr>Les actions professionnelles</vt:lpstr>
      <vt:lpstr>Elles permettent de développer les compétences ainsi que les savoir-être professionnels  Elles sont complémentaires des périodes en milieu professionnel</vt:lpstr>
      <vt:lpstr>Présentation PowerPoint</vt:lpstr>
      <vt:lpstr>Présentation PowerPoint</vt:lpstr>
      <vt:lpstr>visite du CICAT de Saint Astier</vt:lpstr>
      <vt:lpstr>Création d’une vidéo dans le cadre du concours Sidaction « filmer c’est déjà réagir »</vt:lpstr>
      <vt:lpstr>Les BTS 2 promo Gisèle Halimi en visite au Conseil des Prud’hommes</vt:lpstr>
      <vt:lpstr>Présentation PowerPoint</vt:lpstr>
      <vt:lpstr>Présentation PowerPoint</vt:lpstr>
      <vt:lpstr>Présentation PowerPoint</vt:lpstr>
      <vt:lpstr>Présentation PowerPoint</vt:lpstr>
      <vt:lpstr>Quelques métiers et leurs missions…</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Services et Prestations des secteurs Sanitaire et Social.</dc:title>
  <dc:creator>mafé</dc:creator>
  <cp:lastModifiedBy>cheftrav2</cp:lastModifiedBy>
  <cp:revision>13</cp:revision>
  <dcterms:created xsi:type="dcterms:W3CDTF">2022-07-09T12:52:04Z</dcterms:created>
  <dcterms:modified xsi:type="dcterms:W3CDTF">2022-11-30T07:46:44Z</dcterms:modified>
</cp:coreProperties>
</file>